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embeddedFontLst>
    <p:embeddedFont>
      <p:font typeface="Paytone One" panose="020B0604020202020204" charset="-94"/>
      <p:regular r:id="rId19"/>
    </p:embeddedFont>
    <p:embeddedFont>
      <p:font typeface="Poppins Semi-Bold" panose="020B0604020202020204" charset="-94"/>
      <p:regular r:id="rId20"/>
    </p:embeddedFont>
    <p:embeddedFont>
      <p:font typeface="Poppins" panose="020B0604020202020204" charset="-94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Poppins Bold" panose="020B0604020202020204" charset="-94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65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1.svg"/><Relationship Id="rId7" Type="http://schemas.openxmlformats.org/officeDocument/2006/relationships/image" Target="../media/image10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10" Type="http://schemas.openxmlformats.org/officeDocument/2006/relationships/image" Target="../media/image41.svg"/><Relationship Id="rId4" Type="http://schemas.openxmlformats.org/officeDocument/2006/relationships/image" Target="../media/image4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8.sv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3.svg"/><Relationship Id="rId7" Type="http://schemas.openxmlformats.org/officeDocument/2006/relationships/image" Target="../media/image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8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svg"/><Relationship Id="rId7" Type="http://schemas.openxmlformats.org/officeDocument/2006/relationships/image" Target="../media/image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1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9.svg"/><Relationship Id="rId4" Type="http://schemas.openxmlformats.org/officeDocument/2006/relationships/image" Target="../media/image15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9.svg"/><Relationship Id="rId4" Type="http://schemas.openxmlformats.org/officeDocument/2006/relationships/image" Target="../media/image15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sv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7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48552">
            <a:off x="3038092" y="1848486"/>
            <a:ext cx="932232" cy="1754409"/>
          </a:xfrm>
          <a:custGeom>
            <a:avLst/>
            <a:gdLst/>
            <a:ahLst/>
            <a:cxnLst/>
            <a:rect l="l" t="t" r="r" b="b"/>
            <a:pathLst>
              <a:path w="932232" h="1754409">
                <a:moveTo>
                  <a:pt x="0" y="0"/>
                </a:moveTo>
                <a:lnTo>
                  <a:pt x="932232" y="0"/>
                </a:lnTo>
                <a:lnTo>
                  <a:pt x="932232" y="1754410"/>
                </a:lnTo>
                <a:lnTo>
                  <a:pt x="0" y="17544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172200"/>
            <a:ext cx="4532627" cy="4114800"/>
          </a:xfrm>
          <a:custGeom>
            <a:avLst/>
            <a:gdLst/>
            <a:ahLst/>
            <a:cxnLst/>
            <a:rect l="l" t="t" r="r" b="b"/>
            <a:pathLst>
              <a:path w="4532627" h="4114800">
                <a:moveTo>
                  <a:pt x="0" y="0"/>
                </a:moveTo>
                <a:lnTo>
                  <a:pt x="4532627" y="0"/>
                </a:lnTo>
                <a:lnTo>
                  <a:pt x="453262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9189923">
            <a:off x="15095686" y="-1359368"/>
            <a:ext cx="4327228" cy="4114800"/>
          </a:xfrm>
          <a:custGeom>
            <a:avLst/>
            <a:gdLst/>
            <a:ahLst/>
            <a:cxnLst/>
            <a:rect l="l" t="t" r="r" b="b"/>
            <a:pathLst>
              <a:path w="4327228" h="4114800">
                <a:moveTo>
                  <a:pt x="0" y="0"/>
                </a:moveTo>
                <a:lnTo>
                  <a:pt x="4327228" y="0"/>
                </a:lnTo>
                <a:lnTo>
                  <a:pt x="43272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496451" y="-306376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3" y="0"/>
                </a:lnTo>
                <a:lnTo>
                  <a:pt x="3029083" y="1657734"/>
                </a:lnTo>
                <a:lnTo>
                  <a:pt x="0" y="165773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001753">
            <a:off x="-1030002" y="-1779276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5" y="0"/>
                </a:lnTo>
                <a:lnTo>
                  <a:pt x="31744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862366" y="2502993"/>
            <a:ext cx="10934553" cy="1152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04"/>
              </a:lnSpc>
            </a:pPr>
            <a:r>
              <a:rPr lang="en-US" sz="740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ŞİDDETİN ÖNLENMESİ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94070" y="4898650"/>
            <a:ext cx="10699861" cy="213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MAMAK RAM</a:t>
            </a:r>
          </a:p>
          <a:p>
            <a:pPr algn="ctr">
              <a:lnSpc>
                <a:spcPts val="5600"/>
              </a:lnSpc>
            </a:pPr>
            <a:r>
              <a:rPr lang="en-US" sz="4000" dirty="0" err="1" smtClean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Öğrenci</a:t>
            </a:r>
            <a:r>
              <a:rPr lang="en-US" sz="4000" dirty="0" smtClean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Sunusu</a:t>
            </a:r>
            <a:endParaRPr lang="en-US" sz="40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5600"/>
              </a:lnSpc>
              <a:spcBef>
                <a:spcPct val="0"/>
              </a:spcBef>
            </a:pPr>
            <a:endParaRPr lang="en-US" sz="40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C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25097">
            <a:off x="-1903247" y="-2273206"/>
            <a:ext cx="4366360" cy="4114800"/>
          </a:xfrm>
          <a:custGeom>
            <a:avLst/>
            <a:gdLst/>
            <a:ahLst/>
            <a:cxnLst/>
            <a:rect l="l" t="t" r="r" b="b"/>
            <a:pathLst>
              <a:path w="4366360" h="4114800">
                <a:moveTo>
                  <a:pt x="0" y="0"/>
                </a:moveTo>
                <a:lnTo>
                  <a:pt x="4366359" y="0"/>
                </a:lnTo>
                <a:lnTo>
                  <a:pt x="43663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61851" y="-215806"/>
            <a:ext cx="3175006" cy="1737594"/>
          </a:xfrm>
          <a:custGeom>
            <a:avLst/>
            <a:gdLst/>
            <a:ahLst/>
            <a:cxnLst/>
            <a:rect l="l" t="t" r="r" b="b"/>
            <a:pathLst>
              <a:path w="3175006" h="1737594">
                <a:moveTo>
                  <a:pt x="0" y="0"/>
                </a:moveTo>
                <a:lnTo>
                  <a:pt x="3175007" y="0"/>
                </a:lnTo>
                <a:lnTo>
                  <a:pt x="3175007" y="1737594"/>
                </a:lnTo>
                <a:lnTo>
                  <a:pt x="0" y="17375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8298087">
            <a:off x="-1006075" y="7540048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5" y="0"/>
                </a:lnTo>
                <a:lnTo>
                  <a:pt x="31744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857594" y="433916"/>
            <a:ext cx="3330837" cy="3056043"/>
          </a:xfrm>
          <a:custGeom>
            <a:avLst/>
            <a:gdLst/>
            <a:ahLst/>
            <a:cxnLst/>
            <a:rect l="l" t="t" r="r" b="b"/>
            <a:pathLst>
              <a:path w="3330837" h="3056043">
                <a:moveTo>
                  <a:pt x="0" y="0"/>
                </a:moveTo>
                <a:lnTo>
                  <a:pt x="3330836" y="0"/>
                </a:lnTo>
                <a:lnTo>
                  <a:pt x="3330836" y="3056042"/>
                </a:lnTo>
                <a:lnTo>
                  <a:pt x="0" y="30560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747829" y="1454430"/>
            <a:ext cx="7388779" cy="7388779"/>
          </a:xfrm>
          <a:custGeom>
            <a:avLst/>
            <a:gdLst/>
            <a:ahLst/>
            <a:cxnLst/>
            <a:rect l="l" t="t" r="r" b="b"/>
            <a:pathLst>
              <a:path w="7388779" h="7388779">
                <a:moveTo>
                  <a:pt x="0" y="0"/>
                </a:moveTo>
                <a:lnTo>
                  <a:pt x="7388780" y="0"/>
                </a:lnTo>
                <a:lnTo>
                  <a:pt x="7388780" y="7388780"/>
                </a:lnTo>
                <a:lnTo>
                  <a:pt x="0" y="73887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783908" y="3962798"/>
            <a:ext cx="7481117" cy="168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46"/>
              </a:lnSpc>
            </a:pPr>
            <a:r>
              <a:rPr lang="en-US" sz="42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Şiddete maruz kalmak öğrencilerde ;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950436" y="1883616"/>
            <a:ext cx="6413498" cy="66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Korkuya ve endişeye, 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Okulu sevmemeye,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Okulda zorbalığın yaşandığı yerlerden kaçınmaya, 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Okuldan kaçmaya, 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Kaygıya, kızgınlığa ve çaresizliğe,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Kronik hastalıkların oluşumuna(Uyku-yeme),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Devamsızlık artışına, 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Başarının düşmesine, 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Psikosomatik şikayetlere (Fiziksel)</a:t>
            </a:r>
          </a:p>
          <a:p>
            <a:pPr marL="581038" lvl="1" indent="-290519" algn="l">
              <a:lnSpc>
                <a:spcPts val="3767"/>
              </a:lnSpc>
              <a:buFont typeface="Arial"/>
              <a:buChar char="•"/>
            </a:pPr>
            <a:r>
              <a:rPr lang="en-US" sz="26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Benlik saygısının azalmasına sebep olabilir.</a:t>
            </a:r>
          </a:p>
          <a:p>
            <a:pPr algn="l">
              <a:lnSpc>
                <a:spcPts val="3767"/>
              </a:lnSpc>
            </a:pPr>
            <a:endParaRPr lang="en-US" sz="2691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C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5258917" y="0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3" y="0"/>
                </a:lnTo>
                <a:lnTo>
                  <a:pt x="3029083" y="1657734"/>
                </a:lnTo>
                <a:lnTo>
                  <a:pt x="0" y="16577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803828" y="9184343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2" y="0"/>
                </a:lnTo>
                <a:lnTo>
                  <a:pt x="3029082" y="1657734"/>
                </a:lnTo>
                <a:lnTo>
                  <a:pt x="0" y="16577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96608" y="0"/>
            <a:ext cx="2903047" cy="3540301"/>
          </a:xfrm>
          <a:custGeom>
            <a:avLst/>
            <a:gdLst/>
            <a:ahLst/>
            <a:cxnLst/>
            <a:rect l="l" t="t" r="r" b="b"/>
            <a:pathLst>
              <a:path w="2903047" h="3540301">
                <a:moveTo>
                  <a:pt x="0" y="0"/>
                </a:moveTo>
                <a:lnTo>
                  <a:pt x="2903047" y="0"/>
                </a:lnTo>
                <a:lnTo>
                  <a:pt x="2903047" y="3540301"/>
                </a:lnTo>
                <a:lnTo>
                  <a:pt x="0" y="35403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48131" y="5320985"/>
            <a:ext cx="2374350" cy="1560968"/>
          </a:xfrm>
          <a:custGeom>
            <a:avLst/>
            <a:gdLst/>
            <a:ahLst/>
            <a:cxnLst/>
            <a:rect l="l" t="t" r="r" b="b"/>
            <a:pathLst>
              <a:path w="2374350" h="1560968">
                <a:moveTo>
                  <a:pt x="0" y="0"/>
                </a:moveTo>
                <a:lnTo>
                  <a:pt x="2374350" y="0"/>
                </a:lnTo>
                <a:lnTo>
                  <a:pt x="2374350" y="1560968"/>
                </a:lnTo>
                <a:lnTo>
                  <a:pt x="0" y="15609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021" r="-12021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127484" y="5320985"/>
            <a:ext cx="2156479" cy="1560968"/>
          </a:xfrm>
          <a:custGeom>
            <a:avLst/>
            <a:gdLst/>
            <a:ahLst/>
            <a:cxnLst/>
            <a:rect l="l" t="t" r="r" b="b"/>
            <a:pathLst>
              <a:path w="2156479" h="1560968">
                <a:moveTo>
                  <a:pt x="0" y="0"/>
                </a:moveTo>
                <a:lnTo>
                  <a:pt x="2156479" y="0"/>
                </a:lnTo>
                <a:lnTo>
                  <a:pt x="2156479" y="1560968"/>
                </a:lnTo>
                <a:lnTo>
                  <a:pt x="0" y="15609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8287" r="-18287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484649" y="5282317"/>
            <a:ext cx="2342260" cy="1599636"/>
          </a:xfrm>
          <a:custGeom>
            <a:avLst/>
            <a:gdLst/>
            <a:ahLst/>
            <a:cxnLst/>
            <a:rect l="l" t="t" r="r" b="b"/>
            <a:pathLst>
              <a:path w="2342260" h="1599636">
                <a:moveTo>
                  <a:pt x="0" y="0"/>
                </a:moveTo>
                <a:lnTo>
                  <a:pt x="2342259" y="0"/>
                </a:lnTo>
                <a:lnTo>
                  <a:pt x="2342259" y="1599636"/>
                </a:lnTo>
                <a:lnTo>
                  <a:pt x="0" y="159963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0577" t="-3301" b="-9803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931683" y="5320985"/>
            <a:ext cx="2208184" cy="1560968"/>
          </a:xfrm>
          <a:custGeom>
            <a:avLst/>
            <a:gdLst/>
            <a:ahLst/>
            <a:cxnLst/>
            <a:rect l="l" t="t" r="r" b="b"/>
            <a:pathLst>
              <a:path w="2208184" h="1560968">
                <a:moveTo>
                  <a:pt x="0" y="0"/>
                </a:moveTo>
                <a:lnTo>
                  <a:pt x="2208185" y="0"/>
                </a:lnTo>
                <a:lnTo>
                  <a:pt x="2208185" y="1560968"/>
                </a:lnTo>
                <a:lnTo>
                  <a:pt x="0" y="15609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46528" t="-73682" r="-71724" b="-24107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339893" y="5320985"/>
            <a:ext cx="2229791" cy="1560968"/>
          </a:xfrm>
          <a:custGeom>
            <a:avLst/>
            <a:gdLst/>
            <a:ahLst/>
            <a:cxnLst/>
            <a:rect l="l" t="t" r="r" b="b"/>
            <a:pathLst>
              <a:path w="2229791" h="1560968">
                <a:moveTo>
                  <a:pt x="0" y="0"/>
                </a:moveTo>
                <a:lnTo>
                  <a:pt x="2229790" y="0"/>
                </a:lnTo>
                <a:lnTo>
                  <a:pt x="2229790" y="1560968"/>
                </a:lnTo>
                <a:lnTo>
                  <a:pt x="0" y="156096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3885" r="-8199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771006" y="5320985"/>
            <a:ext cx="2234680" cy="1560968"/>
          </a:xfrm>
          <a:custGeom>
            <a:avLst/>
            <a:gdLst/>
            <a:ahLst/>
            <a:cxnLst/>
            <a:rect l="l" t="t" r="r" b="b"/>
            <a:pathLst>
              <a:path w="2234680" h="1560968">
                <a:moveTo>
                  <a:pt x="0" y="0"/>
                </a:moveTo>
                <a:lnTo>
                  <a:pt x="2234679" y="0"/>
                </a:lnTo>
                <a:lnTo>
                  <a:pt x="2234679" y="1560968"/>
                </a:lnTo>
                <a:lnTo>
                  <a:pt x="0" y="156096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22448" b="-11902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639015" y="1246903"/>
            <a:ext cx="14563226" cy="3922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02"/>
              </a:lnSpc>
            </a:pPr>
            <a:r>
              <a:rPr lang="en-US" sz="8572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Empati</a:t>
            </a:r>
            <a:r>
              <a:rPr lang="en-US" sz="8572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8572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nedir</a:t>
            </a:r>
            <a:r>
              <a:rPr lang="en-US" sz="8572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?</a:t>
            </a:r>
          </a:p>
          <a:p>
            <a:pPr algn="l">
              <a:lnSpc>
                <a:spcPts val="4801"/>
              </a:lnSpc>
            </a:pPr>
            <a:r>
              <a:rPr lang="en-US" sz="34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Karşımızdaki</a:t>
            </a:r>
            <a:r>
              <a:rPr lang="en-US" sz="34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34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kişinin</a:t>
            </a:r>
            <a:r>
              <a:rPr lang="en-US" sz="34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ne </a:t>
            </a:r>
            <a:r>
              <a:rPr lang="en-US" sz="34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hissettiğini</a:t>
            </a:r>
            <a:r>
              <a:rPr lang="en-US" sz="34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34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anlayabilmektir</a:t>
            </a:r>
            <a:r>
              <a:rPr lang="en-US" sz="34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.</a:t>
            </a:r>
          </a:p>
          <a:p>
            <a:pPr algn="l">
              <a:lnSpc>
                <a:spcPts val="4801"/>
              </a:lnSpc>
            </a:pPr>
            <a:endParaRPr lang="en-US" sz="3429" dirty="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  <a:p>
            <a:pPr algn="l">
              <a:lnSpc>
                <a:spcPts val="6001"/>
              </a:lnSpc>
            </a:pPr>
            <a:r>
              <a:rPr lang="en-US" sz="4286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Sizce</a:t>
            </a:r>
            <a:r>
              <a:rPr lang="en-US" sz="4286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286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resimdeki</a:t>
            </a:r>
            <a:r>
              <a:rPr lang="en-US" sz="4286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286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çocuklar</a:t>
            </a:r>
            <a:r>
              <a:rPr lang="en-US" sz="4286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ne </a:t>
            </a:r>
            <a:r>
              <a:rPr lang="en-US" sz="4286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hissediyorlar</a:t>
            </a:r>
            <a:r>
              <a:rPr lang="en-US" sz="4286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? </a:t>
            </a:r>
          </a:p>
          <a:p>
            <a:pPr algn="l">
              <a:lnSpc>
                <a:spcPts val="3300"/>
              </a:lnSpc>
              <a:spcBef>
                <a:spcPct val="0"/>
              </a:spcBef>
            </a:pPr>
            <a:r>
              <a:rPr lang="en-US" sz="235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Fotoğrafların</a:t>
            </a:r>
            <a:r>
              <a:rPr lang="en-US" sz="235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235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altındaki</a:t>
            </a:r>
            <a:r>
              <a:rPr lang="en-US" sz="235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235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kutucuklara</a:t>
            </a:r>
            <a:r>
              <a:rPr lang="en-US" sz="235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235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yazınız</a:t>
            </a:r>
            <a:r>
              <a:rPr lang="en-US" sz="235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.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1524864" y="7086600"/>
            <a:ext cx="237435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4127483" y="7086600"/>
            <a:ext cx="2132209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6484648" y="7086600"/>
            <a:ext cx="2291321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8931683" y="7086600"/>
            <a:ext cx="2206888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11339893" y="7073348"/>
            <a:ext cx="2229791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3771006" y="7075004"/>
            <a:ext cx="223468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71600" y="7353300"/>
            <a:ext cx="4172680" cy="0"/>
          </a:xfrm>
          <a:prstGeom prst="line">
            <a:avLst/>
          </a:prstGeom>
          <a:ln w="885825" cap="rnd">
            <a:solidFill>
              <a:srgbClr val="EEA98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6486159" y="7365642"/>
            <a:ext cx="4172680" cy="0"/>
          </a:xfrm>
          <a:prstGeom prst="line">
            <a:avLst/>
          </a:prstGeom>
          <a:ln w="885825" cap="rnd">
            <a:solidFill>
              <a:srgbClr val="EEA98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11582400" y="7353300"/>
            <a:ext cx="4172680" cy="0"/>
          </a:xfrm>
          <a:prstGeom prst="line">
            <a:avLst/>
          </a:prstGeom>
          <a:ln w="885825" cap="rnd">
            <a:solidFill>
              <a:srgbClr val="EEA98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14157859" y="3162300"/>
            <a:ext cx="4080359" cy="6814796"/>
          </a:xfrm>
          <a:custGeom>
            <a:avLst/>
            <a:gdLst/>
            <a:ahLst/>
            <a:cxnLst/>
            <a:rect l="l" t="t" r="r" b="b"/>
            <a:pathLst>
              <a:path w="4080359" h="6814796">
                <a:moveTo>
                  <a:pt x="0" y="0"/>
                </a:moveTo>
                <a:lnTo>
                  <a:pt x="4080359" y="0"/>
                </a:lnTo>
                <a:lnTo>
                  <a:pt x="4080359" y="6814796"/>
                </a:lnTo>
                <a:lnTo>
                  <a:pt x="0" y="6814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7483148">
            <a:off x="-972654" y="-1908986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5" y="0"/>
                </a:lnTo>
                <a:lnTo>
                  <a:pt x="31744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39015" y="1754259"/>
            <a:ext cx="14482650" cy="870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40"/>
              </a:lnSpc>
              <a:spcBef>
                <a:spcPct val="0"/>
              </a:spcBef>
            </a:pPr>
            <a:r>
              <a:rPr lang="en-US" sz="51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Şiddet Durumlarında Neler Yapabiliriz?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39015" y="2108583"/>
            <a:ext cx="15009970" cy="49362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52"/>
              </a:lnSpc>
            </a:pPr>
            <a:endParaRPr dirty="0"/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İletişim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kurmayı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dene.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Neden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öyle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yaptığını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sor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Ortamdan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uzaklaş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Şiddet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uygulayan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kişilerin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bulunduğu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ortamlara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gitme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Bir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yetişkine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haber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ver. (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Öğretmen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anne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-baba vs.)</a:t>
            </a:r>
          </a:p>
          <a:p>
            <a:pPr algn="l">
              <a:lnSpc>
                <a:spcPts val="6552"/>
              </a:lnSpc>
            </a:pPr>
            <a:endParaRPr lang="en-US" sz="36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09637" y="7215601"/>
            <a:ext cx="2308315" cy="48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Evde</a:t>
            </a:r>
            <a:r>
              <a:rPr lang="en-US" sz="291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418342" y="7215601"/>
            <a:ext cx="2308315" cy="48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Okulda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315890" y="7215601"/>
            <a:ext cx="4051655" cy="48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Diğer</a:t>
            </a:r>
            <a:r>
              <a:rPr lang="en-US" sz="291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291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Alanlar</a:t>
            </a:r>
            <a:endParaRPr lang="en-US" sz="2917" dirty="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24000" y="7398575"/>
            <a:ext cx="4172680" cy="0"/>
          </a:xfrm>
          <a:prstGeom prst="line">
            <a:avLst/>
          </a:prstGeom>
          <a:ln w="885825" cap="rnd">
            <a:solidFill>
              <a:srgbClr val="EEA98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6486159" y="7398575"/>
            <a:ext cx="4172680" cy="0"/>
          </a:xfrm>
          <a:prstGeom prst="line">
            <a:avLst/>
          </a:prstGeom>
          <a:ln w="885825" cap="rnd">
            <a:solidFill>
              <a:srgbClr val="EEA98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11506200" y="7398575"/>
            <a:ext cx="4172680" cy="0"/>
          </a:xfrm>
          <a:prstGeom prst="line">
            <a:avLst/>
          </a:prstGeom>
          <a:ln w="885825" cap="rnd">
            <a:solidFill>
              <a:srgbClr val="EEA98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14207641" y="3472204"/>
            <a:ext cx="4080359" cy="6814796"/>
          </a:xfrm>
          <a:custGeom>
            <a:avLst/>
            <a:gdLst/>
            <a:ahLst/>
            <a:cxnLst/>
            <a:rect l="l" t="t" r="r" b="b"/>
            <a:pathLst>
              <a:path w="4080359" h="6814796">
                <a:moveTo>
                  <a:pt x="0" y="0"/>
                </a:moveTo>
                <a:lnTo>
                  <a:pt x="4080359" y="0"/>
                </a:lnTo>
                <a:lnTo>
                  <a:pt x="4080359" y="6814796"/>
                </a:lnTo>
                <a:lnTo>
                  <a:pt x="0" y="6814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7483148">
            <a:off x="-972654" y="-1908986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5" y="0"/>
                </a:lnTo>
                <a:lnTo>
                  <a:pt x="31744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39015" y="1335313"/>
            <a:ext cx="14482650" cy="870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40"/>
              </a:lnSpc>
              <a:spcBef>
                <a:spcPct val="0"/>
              </a:spcBef>
            </a:pPr>
            <a:r>
              <a:rPr lang="en-US" sz="5100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Seyirci</a:t>
            </a:r>
            <a:r>
              <a:rPr lang="en-US" sz="5100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100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Kalma</a:t>
            </a:r>
            <a:r>
              <a:rPr lang="en-US" sz="5100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39015" y="2293478"/>
            <a:ext cx="14743985" cy="42319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552"/>
              </a:lnSpc>
            </a:pP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Başka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birine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şiddet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uygulanıyorsa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;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1-Olaya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sessiz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kalmayın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2-Şiddete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uğrayan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kişiye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arkadaşça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davranın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3-Şiddete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uğrayan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kişiye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sizinle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gelmesini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söyleyin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l">
              <a:lnSpc>
                <a:spcPts val="6552"/>
              </a:lnSpc>
            </a:pP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4-Bir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yetişkini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olay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yerine</a:t>
            </a:r>
            <a:r>
              <a:rPr lang="en-US" sz="36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çağırın</a:t>
            </a:r>
            <a:r>
              <a:rPr lang="en-US" sz="3600" dirty="0" smtClean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endParaRPr lang="en-US" sz="36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09637" y="7215601"/>
            <a:ext cx="2308315" cy="48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Evde</a:t>
            </a:r>
            <a:r>
              <a:rPr lang="en-US" sz="2917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418342" y="7215601"/>
            <a:ext cx="2308315" cy="48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Okulda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315890" y="7215601"/>
            <a:ext cx="4051655" cy="48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Diğer Alanlar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5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345525" y="2899425"/>
            <a:ext cx="4847069" cy="4726167"/>
          </a:xfrm>
          <a:custGeom>
            <a:avLst/>
            <a:gdLst/>
            <a:ahLst/>
            <a:cxnLst/>
            <a:rect l="l" t="t" r="r" b="b"/>
            <a:pathLst>
              <a:path w="4847069" h="4726167">
                <a:moveTo>
                  <a:pt x="0" y="0"/>
                </a:moveTo>
                <a:lnTo>
                  <a:pt x="4847069" y="0"/>
                </a:lnTo>
                <a:lnTo>
                  <a:pt x="4847069" y="4726168"/>
                </a:lnTo>
                <a:lnTo>
                  <a:pt x="0" y="472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713938">
            <a:off x="14050987" y="6127918"/>
            <a:ext cx="1910904" cy="2111496"/>
          </a:xfrm>
          <a:custGeom>
            <a:avLst/>
            <a:gdLst/>
            <a:ahLst/>
            <a:cxnLst/>
            <a:rect l="l" t="t" r="r" b="b"/>
            <a:pathLst>
              <a:path w="1910904" h="2111496">
                <a:moveTo>
                  <a:pt x="0" y="0"/>
                </a:moveTo>
                <a:lnTo>
                  <a:pt x="1910903" y="0"/>
                </a:lnTo>
                <a:lnTo>
                  <a:pt x="1910903" y="2111495"/>
                </a:lnTo>
                <a:lnTo>
                  <a:pt x="0" y="21114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972076" y="1061694"/>
            <a:ext cx="15287224" cy="27069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20"/>
              </a:lnSpc>
            </a:pPr>
            <a:r>
              <a:rPr lang="en-US" sz="4000">
                <a:solidFill>
                  <a:srgbClr val="FFFFFF"/>
                </a:solidFill>
                <a:latin typeface="Paytone One"/>
                <a:ea typeface="Paytone One"/>
                <a:cs typeface="Paytone One"/>
                <a:sym typeface="Paytone One"/>
              </a:rPr>
              <a:t>Sen çok öfkelendiğinde ne yapıyorsun? </a:t>
            </a:r>
          </a:p>
          <a:p>
            <a:pPr algn="just">
              <a:lnSpc>
                <a:spcPts val="6520"/>
              </a:lnSpc>
            </a:pPr>
            <a:endParaRPr lang="en-US" sz="4000">
              <a:solidFill>
                <a:srgbClr val="FFFFFF"/>
              </a:solidFill>
              <a:latin typeface="Paytone One"/>
              <a:ea typeface="Paytone One"/>
              <a:cs typeface="Paytone One"/>
              <a:sym typeface="Paytone One"/>
            </a:endParaRPr>
          </a:p>
          <a:p>
            <a:pPr algn="just">
              <a:lnSpc>
                <a:spcPts val="9291"/>
              </a:lnSpc>
            </a:pPr>
            <a:endParaRPr lang="en-US" sz="4000">
              <a:solidFill>
                <a:srgbClr val="FFFFFF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0851" y="4032060"/>
            <a:ext cx="4976416" cy="2005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322"/>
              </a:lnSpc>
              <a:spcBef>
                <a:spcPct val="0"/>
              </a:spcBef>
            </a:pPr>
            <a:r>
              <a:rPr lang="en-US" sz="372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“Öfke</a:t>
            </a:r>
            <a:r>
              <a:rPr lang="en-US" sz="3722" u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seni yönetmesin, sen öfkeni yönet.”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2343712"/>
            <a:ext cx="8963672" cy="6476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06"/>
              </a:lnSpc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1-</a:t>
            </a:r>
            <a:r>
              <a:rPr lang="en-US" sz="3500">
                <a:solidFill>
                  <a:srgbClr val="FF3131"/>
                </a:solidFill>
                <a:latin typeface="Paytone One"/>
                <a:ea typeface="Paytone One"/>
                <a:cs typeface="Paytone One"/>
                <a:sym typeface="Paytone One"/>
              </a:rPr>
              <a:t>Kırmızı Işık :</a:t>
            </a: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DUR</a:t>
            </a:r>
          </a:p>
          <a:p>
            <a:pPr algn="just">
              <a:lnSpc>
                <a:spcPts val="5706"/>
              </a:lnSpc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2-</a:t>
            </a:r>
            <a:r>
              <a:rPr lang="en-US" sz="3500">
                <a:solidFill>
                  <a:srgbClr val="FFDE59"/>
                </a:solidFill>
                <a:latin typeface="Paytone One"/>
                <a:ea typeface="Paytone One"/>
                <a:cs typeface="Paytone One"/>
                <a:sym typeface="Paytone One"/>
              </a:rPr>
              <a:t>Sarı Işık:</a:t>
            </a: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Düşün- Bekle</a:t>
            </a:r>
          </a:p>
          <a:p>
            <a:pPr marL="755785" lvl="1" indent="-377892" algn="just">
              <a:lnSpc>
                <a:spcPts val="5706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Sorunu ve ne hissettiğini söyle</a:t>
            </a:r>
          </a:p>
          <a:p>
            <a:pPr marL="755785" lvl="1" indent="-377892" algn="just">
              <a:lnSpc>
                <a:spcPts val="5706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Olumlu bir hedef belirle</a:t>
            </a:r>
          </a:p>
          <a:p>
            <a:pPr marL="755785" lvl="1" indent="-377892" algn="just">
              <a:lnSpc>
                <a:spcPts val="5706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Farklı çözüm yolları düşün</a:t>
            </a:r>
          </a:p>
          <a:p>
            <a:pPr marL="755785" lvl="1" indent="-377892" algn="just">
              <a:lnSpc>
                <a:spcPts val="5706"/>
              </a:lnSpc>
              <a:buFont typeface="Arial"/>
              <a:buChar char="•"/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Yaptığın seçimin sonuçlarını düşün</a:t>
            </a:r>
          </a:p>
          <a:p>
            <a:pPr algn="just">
              <a:lnSpc>
                <a:spcPts val="5706"/>
              </a:lnSpc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3-</a:t>
            </a:r>
            <a:r>
              <a:rPr lang="en-US" sz="3500">
                <a:solidFill>
                  <a:srgbClr val="00BF63"/>
                </a:solidFill>
                <a:latin typeface="Paytone One"/>
                <a:ea typeface="Paytone One"/>
                <a:cs typeface="Paytone One"/>
                <a:sym typeface="Paytone One"/>
              </a:rPr>
              <a:t>Yeşil Işık: </a:t>
            </a: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Bir yol bul ve uygula.</a:t>
            </a:r>
          </a:p>
          <a:p>
            <a:pPr algn="just">
              <a:lnSpc>
                <a:spcPts val="5706"/>
              </a:lnSpc>
            </a:pPr>
            <a:endParaRPr lang="en-US" sz="350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  <a:p>
            <a:pPr algn="just">
              <a:lnSpc>
                <a:spcPts val="5706"/>
              </a:lnSpc>
            </a:pPr>
            <a:endParaRPr lang="en-US" sz="350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39015" y="1256428"/>
            <a:ext cx="13590091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Son Olarak</a:t>
            </a:r>
          </a:p>
        </p:txBody>
      </p:sp>
      <p:sp>
        <p:nvSpPr>
          <p:cNvPr id="3" name="Freeform 3"/>
          <p:cNvSpPr/>
          <p:nvPr/>
        </p:nvSpPr>
        <p:spPr>
          <a:xfrm>
            <a:off x="13370934" y="1387517"/>
            <a:ext cx="4102982" cy="5778848"/>
          </a:xfrm>
          <a:custGeom>
            <a:avLst/>
            <a:gdLst/>
            <a:ahLst/>
            <a:cxnLst/>
            <a:rect l="l" t="t" r="r" b="b"/>
            <a:pathLst>
              <a:path w="4102982" h="5778848">
                <a:moveTo>
                  <a:pt x="0" y="0"/>
                </a:moveTo>
                <a:lnTo>
                  <a:pt x="4102982" y="0"/>
                </a:lnTo>
                <a:lnTo>
                  <a:pt x="4102982" y="5778848"/>
                </a:lnTo>
                <a:lnTo>
                  <a:pt x="0" y="57788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639015" y="3042551"/>
            <a:ext cx="11731919" cy="7332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0"/>
              </a:lnSpc>
            </a:pPr>
            <a:r>
              <a:rPr lang="en-US" sz="263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Okulda Başa Çıkamadığımız Durumlarda Destek</a:t>
            </a:r>
          </a:p>
          <a:p>
            <a:pPr algn="l">
              <a:lnSpc>
                <a:spcPts val="4790"/>
              </a:lnSpc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•Yaşadığımız olumsuz durumlarda arkadaşlarımızın desteğini alabilir, gerektiğinde arkadaşlarımıza destek olabiliriz.</a:t>
            </a:r>
          </a:p>
          <a:p>
            <a:pPr algn="l">
              <a:lnSpc>
                <a:spcPts val="4790"/>
              </a:lnSpc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•Başınıza  gelen  olumsuz  durumları  ailenizle</a:t>
            </a:r>
          </a:p>
          <a:p>
            <a:pPr algn="l">
              <a:lnSpc>
                <a:spcPts val="4790"/>
              </a:lnSpc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paylaşabilir ve onlardan yardım alabilirsiniz.</a:t>
            </a:r>
          </a:p>
          <a:p>
            <a:pPr algn="l">
              <a:lnSpc>
                <a:spcPts val="4790"/>
              </a:lnSpc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•Tek  başımıza   halledemediğimiz   konularda öğretmenlerinizden ve okul idarecilerinden yardım isteyebilirsiniz.</a:t>
            </a:r>
          </a:p>
          <a:p>
            <a:pPr algn="l">
              <a:lnSpc>
                <a:spcPts val="4790"/>
              </a:lnSpc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•Başa çıkmakta zorlandığımız durumlarda Rehberlik Servisinden destek alabilirsiniz.</a:t>
            </a:r>
          </a:p>
          <a:p>
            <a:pPr algn="l">
              <a:lnSpc>
                <a:spcPts val="5690"/>
              </a:lnSpc>
            </a:pPr>
            <a:endParaRPr lang="en-US" sz="2632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4978"/>
              </a:lnSpc>
            </a:pPr>
            <a:endParaRPr lang="en-US" sz="2632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4978"/>
              </a:lnSpc>
            </a:pPr>
            <a:endParaRPr lang="en-US" sz="2632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" name="Freeform 5"/>
          <p:cNvSpPr/>
          <p:nvPr/>
        </p:nvSpPr>
        <p:spPr>
          <a:xfrm flipV="1">
            <a:off x="0" y="0"/>
            <a:ext cx="3292122" cy="2988648"/>
          </a:xfrm>
          <a:custGeom>
            <a:avLst/>
            <a:gdLst/>
            <a:ahLst/>
            <a:cxnLst/>
            <a:rect l="l" t="t" r="r" b="b"/>
            <a:pathLst>
              <a:path w="3292122" h="2988648">
                <a:moveTo>
                  <a:pt x="0" y="2988648"/>
                </a:moveTo>
                <a:lnTo>
                  <a:pt x="3292122" y="2988648"/>
                </a:lnTo>
                <a:lnTo>
                  <a:pt x="3292122" y="0"/>
                </a:lnTo>
                <a:lnTo>
                  <a:pt x="0" y="0"/>
                </a:lnTo>
                <a:lnTo>
                  <a:pt x="0" y="2988648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653939" y="7677835"/>
            <a:ext cx="4871594" cy="2666091"/>
          </a:xfrm>
          <a:custGeom>
            <a:avLst/>
            <a:gdLst/>
            <a:ahLst/>
            <a:cxnLst/>
            <a:rect l="l" t="t" r="r" b="b"/>
            <a:pathLst>
              <a:path w="4871594" h="2666091">
                <a:moveTo>
                  <a:pt x="0" y="0"/>
                </a:moveTo>
                <a:lnTo>
                  <a:pt x="4871595" y="0"/>
                </a:lnTo>
                <a:lnTo>
                  <a:pt x="4871595" y="2666090"/>
                </a:lnTo>
                <a:lnTo>
                  <a:pt x="0" y="266609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13907">
            <a:off x="14151131" y="7157599"/>
            <a:ext cx="2155951" cy="2153256"/>
          </a:xfrm>
          <a:custGeom>
            <a:avLst/>
            <a:gdLst/>
            <a:ahLst/>
            <a:cxnLst/>
            <a:rect l="l" t="t" r="r" b="b"/>
            <a:pathLst>
              <a:path w="2155951" h="2153256">
                <a:moveTo>
                  <a:pt x="0" y="0"/>
                </a:moveTo>
                <a:lnTo>
                  <a:pt x="2155950" y="0"/>
                </a:lnTo>
                <a:lnTo>
                  <a:pt x="2155950" y="2153255"/>
                </a:lnTo>
                <a:lnTo>
                  <a:pt x="0" y="215325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440983">
            <a:off x="12744460" y="8012084"/>
            <a:ext cx="2075421" cy="1997593"/>
          </a:xfrm>
          <a:custGeom>
            <a:avLst/>
            <a:gdLst/>
            <a:ahLst/>
            <a:cxnLst/>
            <a:rect l="l" t="t" r="r" b="b"/>
            <a:pathLst>
              <a:path w="2075421" h="1997593">
                <a:moveTo>
                  <a:pt x="0" y="0"/>
                </a:moveTo>
                <a:lnTo>
                  <a:pt x="2075421" y="0"/>
                </a:lnTo>
                <a:lnTo>
                  <a:pt x="2075421" y="1997592"/>
                </a:lnTo>
                <a:lnTo>
                  <a:pt x="0" y="199759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4039361" y="2222549"/>
            <a:ext cx="2766128" cy="1906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69"/>
              </a:lnSpc>
              <a:spcBef>
                <a:spcPct val="0"/>
              </a:spcBef>
            </a:pPr>
            <a:r>
              <a:rPr lang="en-US" sz="269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GÜVENDE KALABİLMEK İÇİN GEREKLİ </a:t>
            </a:r>
          </a:p>
          <a:p>
            <a:pPr algn="ctr">
              <a:lnSpc>
                <a:spcPts val="3769"/>
              </a:lnSpc>
              <a:spcBef>
                <a:spcPct val="0"/>
              </a:spcBef>
            </a:pPr>
            <a:r>
              <a:rPr lang="en-US" sz="269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ALO: 112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5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221920" y="2853920"/>
            <a:ext cx="4793742" cy="6775607"/>
          </a:xfrm>
          <a:custGeom>
            <a:avLst/>
            <a:gdLst/>
            <a:ahLst/>
            <a:cxnLst/>
            <a:rect l="l" t="t" r="r" b="b"/>
            <a:pathLst>
              <a:path w="4793742" h="6775607">
                <a:moveTo>
                  <a:pt x="0" y="0"/>
                </a:moveTo>
                <a:lnTo>
                  <a:pt x="4793742" y="0"/>
                </a:lnTo>
                <a:lnTo>
                  <a:pt x="4793742" y="6775607"/>
                </a:lnTo>
                <a:lnTo>
                  <a:pt x="0" y="67756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10695" y="1028700"/>
            <a:ext cx="5661177" cy="5519969"/>
          </a:xfrm>
          <a:custGeom>
            <a:avLst/>
            <a:gdLst/>
            <a:ahLst/>
            <a:cxnLst/>
            <a:rect l="l" t="t" r="r" b="b"/>
            <a:pathLst>
              <a:path w="5661177" h="5519969">
                <a:moveTo>
                  <a:pt x="0" y="0"/>
                </a:moveTo>
                <a:lnTo>
                  <a:pt x="5661177" y="0"/>
                </a:lnTo>
                <a:lnTo>
                  <a:pt x="5661177" y="5519969"/>
                </a:lnTo>
                <a:lnTo>
                  <a:pt x="0" y="55199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7191995"/>
            <a:ext cx="11411642" cy="1038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1"/>
              </a:lnSpc>
              <a:spcBef>
                <a:spcPct val="0"/>
              </a:spcBef>
            </a:pPr>
            <a:r>
              <a:rPr lang="en-US" sz="6000">
                <a:solidFill>
                  <a:srgbClr val="FFFFFF"/>
                </a:solidFill>
                <a:latin typeface="Paytone One"/>
                <a:ea typeface="Paytone One"/>
                <a:cs typeface="Paytone One"/>
                <a:sym typeface="Paytone One"/>
              </a:rPr>
              <a:t>Katılımınız için Teşekkürler!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102371" y="3150184"/>
            <a:ext cx="5269502" cy="1780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61"/>
              </a:lnSpc>
              <a:spcBef>
                <a:spcPct val="0"/>
              </a:spcBef>
            </a:pPr>
            <a:r>
              <a:rPr lang="en-US" sz="3400">
                <a:solidFill>
                  <a:srgbClr val="CB6CE6"/>
                </a:solidFill>
                <a:latin typeface="Paytone One"/>
                <a:ea typeface="Paytone One"/>
                <a:cs typeface="Paytone One"/>
                <a:sym typeface="Paytone One"/>
              </a:rPr>
              <a:t>“Şiddet güçsüzlüktür. Gerçek güç, sevgide ve anlayışta saklıdır.”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39015" y="1256428"/>
            <a:ext cx="13590091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KAYNAKÇA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46061" y="3087935"/>
            <a:ext cx="11731919" cy="29645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8290" lvl="1" indent="-284145" algn="l">
              <a:lnSpc>
                <a:spcPts val="4790"/>
              </a:lnSpc>
              <a:buFont typeface="Arial"/>
              <a:buChar char="•"/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https://www.unicef.org/turkiye/topics/%C3%A7ocuklara-y%C3%B6nelik-%C5%9Fiddet</a:t>
            </a:r>
          </a:p>
          <a:p>
            <a:pPr marL="568290" lvl="1" indent="-284145" algn="l">
              <a:lnSpc>
                <a:spcPts val="4790"/>
              </a:lnSpc>
              <a:buFont typeface="Arial"/>
              <a:buChar char="•"/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https://siddetinonlenmesi.meb.gov.tr/</a:t>
            </a:r>
          </a:p>
          <a:p>
            <a:pPr marL="568290" lvl="1" indent="-284145" algn="l">
              <a:lnSpc>
                <a:spcPts val="4790"/>
              </a:lnSpc>
              <a:buFont typeface="Arial"/>
              <a:buChar char="•"/>
            </a:pPr>
            <a:r>
              <a:rPr lang="en-US" sz="263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https://orgm.meb.gov.tr/</a:t>
            </a:r>
          </a:p>
          <a:p>
            <a:pPr algn="l">
              <a:lnSpc>
                <a:spcPts val="4790"/>
              </a:lnSpc>
            </a:pPr>
            <a:endParaRPr lang="en-US" sz="2632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" name="Freeform 4"/>
          <p:cNvSpPr/>
          <p:nvPr/>
        </p:nvSpPr>
        <p:spPr>
          <a:xfrm flipV="1">
            <a:off x="0" y="0"/>
            <a:ext cx="3292122" cy="2988648"/>
          </a:xfrm>
          <a:custGeom>
            <a:avLst/>
            <a:gdLst/>
            <a:ahLst/>
            <a:cxnLst/>
            <a:rect l="l" t="t" r="r" b="b"/>
            <a:pathLst>
              <a:path w="3292122" h="2988648">
                <a:moveTo>
                  <a:pt x="0" y="2988648"/>
                </a:moveTo>
                <a:lnTo>
                  <a:pt x="3292122" y="2988648"/>
                </a:lnTo>
                <a:lnTo>
                  <a:pt x="3292122" y="0"/>
                </a:lnTo>
                <a:lnTo>
                  <a:pt x="0" y="0"/>
                </a:lnTo>
                <a:lnTo>
                  <a:pt x="0" y="298864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653939" y="7677835"/>
            <a:ext cx="4871594" cy="2666091"/>
          </a:xfrm>
          <a:custGeom>
            <a:avLst/>
            <a:gdLst/>
            <a:ahLst/>
            <a:cxnLst/>
            <a:rect l="l" t="t" r="r" b="b"/>
            <a:pathLst>
              <a:path w="4871594" h="2666091">
                <a:moveTo>
                  <a:pt x="0" y="0"/>
                </a:moveTo>
                <a:lnTo>
                  <a:pt x="4871595" y="0"/>
                </a:lnTo>
                <a:lnTo>
                  <a:pt x="4871595" y="2666090"/>
                </a:lnTo>
                <a:lnTo>
                  <a:pt x="0" y="26660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513907">
            <a:off x="14151131" y="7157599"/>
            <a:ext cx="2155951" cy="2153256"/>
          </a:xfrm>
          <a:custGeom>
            <a:avLst/>
            <a:gdLst/>
            <a:ahLst/>
            <a:cxnLst/>
            <a:rect l="l" t="t" r="r" b="b"/>
            <a:pathLst>
              <a:path w="2155951" h="2153256">
                <a:moveTo>
                  <a:pt x="0" y="0"/>
                </a:moveTo>
                <a:lnTo>
                  <a:pt x="2155950" y="0"/>
                </a:lnTo>
                <a:lnTo>
                  <a:pt x="2155950" y="2153255"/>
                </a:lnTo>
                <a:lnTo>
                  <a:pt x="0" y="21532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40983">
            <a:off x="12744460" y="8012084"/>
            <a:ext cx="2075421" cy="1997593"/>
          </a:xfrm>
          <a:custGeom>
            <a:avLst/>
            <a:gdLst/>
            <a:ahLst/>
            <a:cxnLst/>
            <a:rect l="l" t="t" r="r" b="b"/>
            <a:pathLst>
              <a:path w="2075421" h="1997593">
                <a:moveTo>
                  <a:pt x="0" y="0"/>
                </a:moveTo>
                <a:lnTo>
                  <a:pt x="2075421" y="0"/>
                </a:lnTo>
                <a:lnTo>
                  <a:pt x="2075421" y="1997592"/>
                </a:lnTo>
                <a:lnTo>
                  <a:pt x="0" y="199759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04161" y="-248906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3" y="0"/>
                </a:lnTo>
                <a:lnTo>
                  <a:pt x="3029083" y="1657734"/>
                </a:lnTo>
                <a:lnTo>
                  <a:pt x="0" y="16577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172200"/>
            <a:ext cx="4532627" cy="4114800"/>
          </a:xfrm>
          <a:custGeom>
            <a:avLst/>
            <a:gdLst/>
            <a:ahLst/>
            <a:cxnLst/>
            <a:rect l="l" t="t" r="r" b="b"/>
            <a:pathLst>
              <a:path w="4532627" h="4114800">
                <a:moveTo>
                  <a:pt x="0" y="0"/>
                </a:moveTo>
                <a:lnTo>
                  <a:pt x="4532627" y="0"/>
                </a:lnTo>
                <a:lnTo>
                  <a:pt x="453262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539480" y="7418515"/>
            <a:ext cx="2256934" cy="2550208"/>
          </a:xfrm>
          <a:custGeom>
            <a:avLst/>
            <a:gdLst/>
            <a:ahLst/>
            <a:cxnLst/>
            <a:rect l="l" t="t" r="r" b="b"/>
            <a:pathLst>
              <a:path w="2256934" h="2550208">
                <a:moveTo>
                  <a:pt x="0" y="0"/>
                </a:moveTo>
                <a:lnTo>
                  <a:pt x="2256935" y="0"/>
                </a:lnTo>
                <a:lnTo>
                  <a:pt x="2256935" y="2550209"/>
                </a:lnTo>
                <a:lnTo>
                  <a:pt x="0" y="255020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>
            <a:off x="1988019" y="4357625"/>
            <a:ext cx="7184616" cy="0"/>
          </a:xfrm>
          <a:prstGeom prst="line">
            <a:avLst/>
          </a:prstGeom>
          <a:ln w="114300" cap="flat">
            <a:solidFill>
              <a:srgbClr val="EF7C8E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229687" y="3754739"/>
            <a:ext cx="1027303" cy="102730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2FC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266313" y="1256428"/>
            <a:ext cx="11040574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İçerik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09029" y="5234272"/>
            <a:ext cx="2468618" cy="1500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2800" b="1">
                <a:solidFill>
                  <a:srgbClr val="000000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ŞİDDETİN TANIMI VE TÜRLERİ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038573" y="5256847"/>
            <a:ext cx="3511871" cy="143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80"/>
              </a:lnSpc>
              <a:spcBef>
                <a:spcPct val="0"/>
              </a:spcBef>
            </a:pPr>
            <a:r>
              <a:rPr lang="en-US" sz="2700" b="1">
                <a:solidFill>
                  <a:srgbClr val="000000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SALDIRGAN VE MAĞDUR NELER HİSSEDER?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756900" y="5241925"/>
            <a:ext cx="3792145" cy="50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920"/>
              </a:lnSpc>
              <a:spcBef>
                <a:spcPct val="0"/>
              </a:spcBef>
            </a:pPr>
            <a:r>
              <a:rPr lang="en-US" sz="2800" b="1">
                <a:solidFill>
                  <a:srgbClr val="000000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ŞİDDETİN NEDENLERİ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55259" y="3917320"/>
            <a:ext cx="376158" cy="625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9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1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951242" y="3754739"/>
            <a:ext cx="1027303" cy="1027303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2FC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276815" y="3917320"/>
            <a:ext cx="376158" cy="625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9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2</a:t>
            </a:r>
          </a:p>
        </p:txBody>
      </p:sp>
      <p:sp>
        <p:nvSpPr>
          <p:cNvPr id="18" name="AutoShape 18"/>
          <p:cNvSpPr/>
          <p:nvPr/>
        </p:nvSpPr>
        <p:spPr>
          <a:xfrm>
            <a:off x="9514890" y="4378707"/>
            <a:ext cx="7184616" cy="0"/>
          </a:xfrm>
          <a:prstGeom prst="line">
            <a:avLst/>
          </a:prstGeom>
          <a:ln w="114300" cap="flat">
            <a:solidFill>
              <a:srgbClr val="EF7C8E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9" name="Group 19"/>
          <p:cNvGrpSpPr/>
          <p:nvPr/>
        </p:nvGrpSpPr>
        <p:grpSpPr>
          <a:xfrm>
            <a:off x="8622092" y="3754739"/>
            <a:ext cx="1027303" cy="1027303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2FCFF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8984557" y="3917320"/>
            <a:ext cx="376158" cy="625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9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3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2786711" y="3754739"/>
            <a:ext cx="1027303" cy="1027303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2FCF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3112283" y="3917320"/>
            <a:ext cx="376158" cy="625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9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4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6185855" y="3754739"/>
            <a:ext cx="1027303" cy="1027303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2FCFF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6511427" y="3917320"/>
            <a:ext cx="376158" cy="625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9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5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4820950" y="5251450"/>
            <a:ext cx="3164512" cy="1765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 b="1">
                <a:solidFill>
                  <a:srgbClr val="000000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ŞİDDETLE KARŞILAŞTIĞIMIZDA NASIL DAVRANABİLİRİZ 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356348" y="5243797"/>
            <a:ext cx="3511871" cy="960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80"/>
              </a:lnSpc>
              <a:spcBef>
                <a:spcPct val="0"/>
              </a:spcBef>
            </a:pPr>
            <a:r>
              <a:rPr lang="en-US" sz="2700" b="1">
                <a:solidFill>
                  <a:srgbClr val="000000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OKULLARDA ŞİDDET VE ZORBALIK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40331" y="4166233"/>
            <a:ext cx="15007338" cy="2960281"/>
          </a:xfrm>
          <a:custGeom>
            <a:avLst/>
            <a:gdLst/>
            <a:ahLst/>
            <a:cxnLst/>
            <a:rect l="l" t="t" r="r" b="b"/>
            <a:pathLst>
              <a:path w="15007338" h="2960281">
                <a:moveTo>
                  <a:pt x="0" y="0"/>
                </a:moveTo>
                <a:lnTo>
                  <a:pt x="15007338" y="0"/>
                </a:lnTo>
                <a:lnTo>
                  <a:pt x="15007338" y="2960281"/>
                </a:lnTo>
                <a:lnTo>
                  <a:pt x="0" y="29602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866083" y="4090716"/>
            <a:ext cx="15297315" cy="2988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</a:pPr>
            <a:endParaRPr/>
          </a:p>
          <a:p>
            <a:pPr algn="ctr">
              <a:lnSpc>
                <a:spcPts val="4896"/>
              </a:lnSpc>
            </a:pPr>
            <a:r>
              <a:rPr lang="en-US" sz="26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Her türlü sert katı davranış;</a:t>
            </a:r>
          </a:p>
          <a:p>
            <a:pPr algn="ctr">
              <a:lnSpc>
                <a:spcPts val="4896"/>
              </a:lnSpc>
            </a:pPr>
            <a:r>
              <a:rPr lang="en-US" sz="26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(Vurma, Çelme takma, Kötü söz söyleme, Çimdiklemek) </a:t>
            </a:r>
          </a:p>
          <a:p>
            <a:pPr algn="ctr">
              <a:lnSpc>
                <a:spcPts val="4896"/>
              </a:lnSpc>
            </a:pPr>
            <a:r>
              <a:rPr lang="en-US" sz="26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yani karşımızdaki kişiye zarar verici davranışlarda bulunmaktır. </a:t>
            </a:r>
          </a:p>
          <a:p>
            <a:pPr algn="ctr">
              <a:lnSpc>
                <a:spcPts val="3903"/>
              </a:lnSpc>
            </a:pPr>
            <a:endParaRPr lang="en-US" sz="269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66313" y="1256428"/>
            <a:ext cx="13590091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ŞİDDET</a:t>
            </a:r>
          </a:p>
        </p:txBody>
      </p:sp>
      <p:sp>
        <p:nvSpPr>
          <p:cNvPr id="5" name="Freeform 5"/>
          <p:cNvSpPr/>
          <p:nvPr/>
        </p:nvSpPr>
        <p:spPr>
          <a:xfrm rot="1259392">
            <a:off x="1133435" y="3289029"/>
            <a:ext cx="932232" cy="1754409"/>
          </a:xfrm>
          <a:custGeom>
            <a:avLst/>
            <a:gdLst/>
            <a:ahLst/>
            <a:cxnLst/>
            <a:rect l="l" t="t" r="r" b="b"/>
            <a:pathLst>
              <a:path w="932232" h="1754409">
                <a:moveTo>
                  <a:pt x="0" y="0"/>
                </a:moveTo>
                <a:lnTo>
                  <a:pt x="932232" y="0"/>
                </a:lnTo>
                <a:lnTo>
                  <a:pt x="932232" y="1754409"/>
                </a:lnTo>
                <a:lnTo>
                  <a:pt x="0" y="17544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6172200"/>
            <a:ext cx="4532627" cy="4114800"/>
          </a:xfrm>
          <a:custGeom>
            <a:avLst/>
            <a:gdLst/>
            <a:ahLst/>
            <a:cxnLst/>
            <a:rect l="l" t="t" r="r" b="b"/>
            <a:pathLst>
              <a:path w="4532627" h="4114800">
                <a:moveTo>
                  <a:pt x="0" y="0"/>
                </a:moveTo>
                <a:lnTo>
                  <a:pt x="4532627" y="0"/>
                </a:lnTo>
                <a:lnTo>
                  <a:pt x="453262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469049" y="-306376"/>
            <a:ext cx="4056485" cy="2220003"/>
          </a:xfrm>
          <a:custGeom>
            <a:avLst/>
            <a:gdLst/>
            <a:ahLst/>
            <a:cxnLst/>
            <a:rect l="l" t="t" r="r" b="b"/>
            <a:pathLst>
              <a:path w="4056485" h="2220003">
                <a:moveTo>
                  <a:pt x="0" y="0"/>
                </a:moveTo>
                <a:lnTo>
                  <a:pt x="4056485" y="0"/>
                </a:lnTo>
                <a:lnTo>
                  <a:pt x="4056485" y="2220003"/>
                </a:lnTo>
                <a:lnTo>
                  <a:pt x="0" y="22200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9406061">
            <a:off x="16247272" y="6249310"/>
            <a:ext cx="932232" cy="1754409"/>
          </a:xfrm>
          <a:custGeom>
            <a:avLst/>
            <a:gdLst/>
            <a:ahLst/>
            <a:cxnLst/>
            <a:rect l="l" t="t" r="r" b="b"/>
            <a:pathLst>
              <a:path w="932232" h="1754409">
                <a:moveTo>
                  <a:pt x="0" y="0"/>
                </a:moveTo>
                <a:lnTo>
                  <a:pt x="932232" y="0"/>
                </a:lnTo>
                <a:lnTo>
                  <a:pt x="932232" y="1754409"/>
                </a:lnTo>
                <a:lnTo>
                  <a:pt x="0" y="17544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5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840312"/>
            <a:ext cx="3011633" cy="1446688"/>
          </a:xfrm>
          <a:custGeom>
            <a:avLst/>
            <a:gdLst/>
            <a:ahLst/>
            <a:cxnLst/>
            <a:rect l="l" t="t" r="r" b="b"/>
            <a:pathLst>
              <a:path w="3011633" h="1446688">
                <a:moveTo>
                  <a:pt x="0" y="0"/>
                </a:moveTo>
                <a:lnTo>
                  <a:pt x="3011633" y="0"/>
                </a:lnTo>
                <a:lnTo>
                  <a:pt x="3011633" y="1446688"/>
                </a:lnTo>
                <a:lnTo>
                  <a:pt x="0" y="1446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997158" y="4047897"/>
            <a:ext cx="4185334" cy="4612014"/>
          </a:xfrm>
          <a:custGeom>
            <a:avLst/>
            <a:gdLst/>
            <a:ahLst/>
            <a:cxnLst/>
            <a:rect l="l" t="t" r="r" b="b"/>
            <a:pathLst>
              <a:path w="4185334" h="4612014">
                <a:moveTo>
                  <a:pt x="0" y="0"/>
                </a:moveTo>
                <a:lnTo>
                  <a:pt x="4185334" y="0"/>
                </a:lnTo>
                <a:lnTo>
                  <a:pt x="4185334" y="4612014"/>
                </a:lnTo>
                <a:lnTo>
                  <a:pt x="0" y="46120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6001753">
            <a:off x="15635935" y="7200900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5" y="0"/>
                </a:lnTo>
                <a:lnTo>
                  <a:pt x="31744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113393" y="4047897"/>
            <a:ext cx="4185334" cy="4612014"/>
          </a:xfrm>
          <a:custGeom>
            <a:avLst/>
            <a:gdLst/>
            <a:ahLst/>
            <a:cxnLst/>
            <a:rect l="l" t="t" r="r" b="b"/>
            <a:pathLst>
              <a:path w="4185334" h="4612014">
                <a:moveTo>
                  <a:pt x="0" y="0"/>
                </a:moveTo>
                <a:lnTo>
                  <a:pt x="4185335" y="0"/>
                </a:lnTo>
                <a:lnTo>
                  <a:pt x="4185335" y="4612014"/>
                </a:lnTo>
                <a:lnTo>
                  <a:pt x="0" y="46120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266313" y="1256428"/>
            <a:ext cx="13590091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Paytone One"/>
                <a:ea typeface="Paytone One"/>
                <a:cs typeface="Paytone One"/>
                <a:sym typeface="Paytone One"/>
              </a:rPr>
              <a:t>ŞİDDETİN TÜRLERİ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66313" y="2898137"/>
            <a:ext cx="14073322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Fiziksel, duygusal, sözel, ekonomik, cinsel, siber şiddet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80134" y="5321424"/>
            <a:ext cx="3867912" cy="2059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FİZİKSEL ŞİDDET</a:t>
            </a:r>
          </a:p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itme, dürtme, tekmeleme, tükürme, vurma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030315" y="4872715"/>
            <a:ext cx="339908" cy="487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1</a:t>
            </a:r>
          </a:p>
        </p:txBody>
      </p:sp>
      <p:sp>
        <p:nvSpPr>
          <p:cNvPr id="10" name="Freeform 10"/>
          <p:cNvSpPr/>
          <p:nvPr/>
        </p:nvSpPr>
        <p:spPr>
          <a:xfrm>
            <a:off x="7138646" y="4047897"/>
            <a:ext cx="4185334" cy="4612014"/>
          </a:xfrm>
          <a:custGeom>
            <a:avLst/>
            <a:gdLst/>
            <a:ahLst/>
            <a:cxnLst/>
            <a:rect l="l" t="t" r="r" b="b"/>
            <a:pathLst>
              <a:path w="4185334" h="4612014">
                <a:moveTo>
                  <a:pt x="0" y="0"/>
                </a:moveTo>
                <a:lnTo>
                  <a:pt x="4185334" y="0"/>
                </a:lnTo>
                <a:lnTo>
                  <a:pt x="4185334" y="4612014"/>
                </a:lnTo>
                <a:lnTo>
                  <a:pt x="0" y="46120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891405" y="4872715"/>
            <a:ext cx="339908" cy="487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49917" y="4872715"/>
            <a:ext cx="339908" cy="487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138646" y="5284373"/>
            <a:ext cx="3867912" cy="3602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DUYGUSAL ŞİDDET</a:t>
            </a:r>
          </a:p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dışlama, oyuna almama, konuşmama, yalnız bırakmak</a:t>
            </a:r>
          </a:p>
          <a:p>
            <a:pPr algn="ctr">
              <a:lnSpc>
                <a:spcPts val="4084"/>
              </a:lnSpc>
            </a:pPr>
            <a:endParaRPr lang="en-US" sz="2917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ctr">
              <a:lnSpc>
                <a:spcPts val="4084"/>
              </a:lnSpc>
              <a:spcBef>
                <a:spcPct val="0"/>
              </a:spcBef>
            </a:pPr>
            <a:endParaRPr lang="en-US" sz="2917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314580" y="5284373"/>
            <a:ext cx="3429197" cy="411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SÖZEL ŞİDDET</a:t>
            </a:r>
          </a:p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Boy, kilo, diş yapısı gibi bedensel özellikleriyle dalga geçme, lakap takma</a:t>
            </a:r>
          </a:p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</a:t>
            </a:r>
          </a:p>
          <a:p>
            <a:pPr algn="ctr">
              <a:lnSpc>
                <a:spcPts val="4084"/>
              </a:lnSpc>
              <a:spcBef>
                <a:spcPct val="0"/>
              </a:spcBef>
            </a:pPr>
            <a:endParaRPr lang="en-US" sz="2917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48914" y="7242947"/>
            <a:ext cx="9123942" cy="3375859"/>
          </a:xfrm>
          <a:custGeom>
            <a:avLst/>
            <a:gdLst/>
            <a:ahLst/>
            <a:cxnLst/>
            <a:rect l="l" t="t" r="r" b="b"/>
            <a:pathLst>
              <a:path w="9123942" h="3375859">
                <a:moveTo>
                  <a:pt x="0" y="0"/>
                </a:moveTo>
                <a:lnTo>
                  <a:pt x="9123942" y="0"/>
                </a:lnTo>
                <a:lnTo>
                  <a:pt x="9123942" y="3375859"/>
                </a:lnTo>
                <a:lnTo>
                  <a:pt x="0" y="33758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flipV="1">
            <a:off x="1860277" y="4155284"/>
            <a:ext cx="14317685" cy="77768"/>
          </a:xfrm>
          <a:prstGeom prst="line">
            <a:avLst/>
          </a:prstGeom>
          <a:ln w="952500" cap="rnd">
            <a:solidFill>
              <a:srgbClr val="4765B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flipV="1">
            <a:off x="1860277" y="5255109"/>
            <a:ext cx="14401242" cy="54268"/>
          </a:xfrm>
          <a:prstGeom prst="line">
            <a:avLst/>
          </a:prstGeom>
          <a:ln w="952500" cap="rnd">
            <a:solidFill>
              <a:srgbClr val="FEEDA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flipV="1">
            <a:off x="1860277" y="6339122"/>
            <a:ext cx="14317685" cy="46580"/>
          </a:xfrm>
          <a:prstGeom prst="line">
            <a:avLst/>
          </a:prstGeom>
          <a:ln w="952500" cap="rnd">
            <a:solidFill>
              <a:srgbClr val="4765B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860278" y="7483391"/>
            <a:ext cx="14317684" cy="0"/>
          </a:xfrm>
          <a:prstGeom prst="line">
            <a:avLst/>
          </a:prstGeom>
          <a:ln w="952500" cap="rnd">
            <a:solidFill>
              <a:srgbClr val="FEEDA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2733948" y="3893029"/>
            <a:ext cx="13444014" cy="45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Özgüven eksikliği, yüksek kaygı,  İletişim becerileri eksikliği, düşük benlik saygısı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817505" y="4957294"/>
            <a:ext cx="13444014" cy="509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Düşük akademik başarı,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47609" y="2950100"/>
            <a:ext cx="686339" cy="613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1</a:t>
            </a:r>
          </a:p>
        </p:txBody>
      </p:sp>
      <p:sp>
        <p:nvSpPr>
          <p:cNvPr id="10" name="Freeform 10"/>
          <p:cNvSpPr/>
          <p:nvPr/>
        </p:nvSpPr>
        <p:spPr>
          <a:xfrm flipH="1" flipV="1">
            <a:off x="9144000" y="-171730"/>
            <a:ext cx="9144000" cy="3383280"/>
          </a:xfrm>
          <a:custGeom>
            <a:avLst/>
            <a:gdLst/>
            <a:ahLst/>
            <a:cxnLst/>
            <a:rect l="l" t="t" r="r" b="b"/>
            <a:pathLst>
              <a:path w="9144000" h="3383280">
                <a:moveTo>
                  <a:pt x="9144000" y="3383280"/>
                </a:moveTo>
                <a:lnTo>
                  <a:pt x="0" y="3383280"/>
                </a:lnTo>
                <a:lnTo>
                  <a:pt x="0" y="0"/>
                </a:lnTo>
                <a:lnTo>
                  <a:pt x="9144000" y="0"/>
                </a:lnTo>
                <a:lnTo>
                  <a:pt x="9144000" y="338328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266313" y="1256428"/>
            <a:ext cx="13590091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ŞİDDETİN NEDENLERİ</a:t>
            </a:r>
          </a:p>
        </p:txBody>
      </p:sp>
      <p:sp>
        <p:nvSpPr>
          <p:cNvPr id="12" name="AutoShape 12"/>
          <p:cNvSpPr/>
          <p:nvPr/>
        </p:nvSpPr>
        <p:spPr>
          <a:xfrm flipV="1">
            <a:off x="1860278" y="8483540"/>
            <a:ext cx="14317684" cy="0"/>
          </a:xfrm>
          <a:prstGeom prst="line">
            <a:avLst/>
          </a:prstGeom>
          <a:ln w="952500" cap="rnd">
            <a:solidFill>
              <a:srgbClr val="4765B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1860278" y="3211540"/>
            <a:ext cx="14317684" cy="10"/>
          </a:xfrm>
          <a:prstGeom prst="line">
            <a:avLst/>
          </a:prstGeom>
          <a:ln w="952500" cap="rnd">
            <a:solidFill>
              <a:srgbClr val="FEEDA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TextBox 14"/>
          <p:cNvSpPr txBox="1"/>
          <p:nvPr/>
        </p:nvSpPr>
        <p:spPr>
          <a:xfrm>
            <a:off x="2817505" y="8185947"/>
            <a:ext cx="14567447" cy="509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44"/>
              </a:lnSpc>
              <a:spcBef>
                <a:spcPct val="0"/>
              </a:spcBef>
            </a:pPr>
            <a:r>
              <a:rPr lang="en-US" sz="28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Ekonomik nedenler,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817505" y="7185797"/>
            <a:ext cx="14567447" cy="509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44"/>
              </a:lnSpc>
              <a:spcBef>
                <a:spcPct val="0"/>
              </a:spcBef>
            </a:pPr>
            <a:r>
              <a:rPr lang="en-US" sz="28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Arkadaş Seçimi, kültürel kabuller ,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817505" y="2891640"/>
            <a:ext cx="13444014" cy="509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Aile sorunları (Model alması, maruz kalması, ailenin tutumu)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817505" y="6042798"/>
            <a:ext cx="14571451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Teknolojinin ve oyunların etkisi,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25097">
            <a:off x="15201382" y="-2057400"/>
            <a:ext cx="4366360" cy="4114800"/>
          </a:xfrm>
          <a:custGeom>
            <a:avLst/>
            <a:gdLst/>
            <a:ahLst/>
            <a:cxnLst/>
            <a:rect l="l" t="t" r="r" b="b"/>
            <a:pathLst>
              <a:path w="4366360" h="4114800">
                <a:moveTo>
                  <a:pt x="0" y="0"/>
                </a:moveTo>
                <a:lnTo>
                  <a:pt x="4366359" y="0"/>
                </a:lnTo>
                <a:lnTo>
                  <a:pt x="43663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258917" y="-248906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3" y="0"/>
                </a:lnTo>
                <a:lnTo>
                  <a:pt x="3029083" y="1657734"/>
                </a:lnTo>
                <a:lnTo>
                  <a:pt x="0" y="16577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62073" y="3736839"/>
            <a:ext cx="2813322" cy="281332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765B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27845" y="3736839"/>
            <a:ext cx="2813322" cy="2813322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798089" y="3736839"/>
            <a:ext cx="2813322" cy="2813322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7C8E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163861" y="3736839"/>
            <a:ext cx="2813322" cy="2813322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EEDAA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912015" y="5640231"/>
            <a:ext cx="2813322" cy="2813322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2FC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 rot="-1525097">
            <a:off x="-709360" y="8502702"/>
            <a:ext cx="3476120" cy="3275849"/>
          </a:xfrm>
          <a:custGeom>
            <a:avLst/>
            <a:gdLst/>
            <a:ahLst/>
            <a:cxnLst/>
            <a:rect l="l" t="t" r="r" b="b"/>
            <a:pathLst>
              <a:path w="3476120" h="3275849">
                <a:moveTo>
                  <a:pt x="0" y="0"/>
                </a:moveTo>
                <a:lnTo>
                  <a:pt x="3476120" y="0"/>
                </a:lnTo>
                <a:lnTo>
                  <a:pt x="3476120" y="3275849"/>
                </a:lnTo>
                <a:lnTo>
                  <a:pt x="0" y="32758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-452468" y="8989978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2" y="0"/>
                </a:lnTo>
                <a:lnTo>
                  <a:pt x="3029082" y="1657735"/>
                </a:lnTo>
                <a:lnTo>
                  <a:pt x="0" y="16577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764947" y="4847177"/>
            <a:ext cx="1315334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ÖFKELİ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828284" y="4847177"/>
            <a:ext cx="1608756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EBFAFE"/>
                </a:solidFill>
                <a:latin typeface="Poppins"/>
                <a:ea typeface="Poppins"/>
                <a:cs typeface="Poppins"/>
                <a:sym typeface="Poppins"/>
              </a:rPr>
              <a:t>UTANMIŞ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649395" y="4847177"/>
            <a:ext cx="3106238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AŞAĞILANMIŞ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965308" y="4847177"/>
            <a:ext cx="1253104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ÜZGÜN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438453" y="6683511"/>
            <a:ext cx="1760445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ÇARESİZ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225496" y="1995247"/>
            <a:ext cx="12621518" cy="766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4"/>
              </a:lnSpc>
              <a:spcBef>
                <a:spcPct val="0"/>
              </a:spcBef>
            </a:pPr>
            <a:r>
              <a:rPr lang="en-US" sz="43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Sizce şiddete maruz kalmış kişiler ne hisseder?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3080282" y="6759711"/>
            <a:ext cx="2813322" cy="2813322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EA98A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437040" y="6759711"/>
            <a:ext cx="2813322" cy="2813322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9974743" y="6759711"/>
            <a:ext cx="2813322" cy="2813322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B6CE6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3770178" y="7649925"/>
            <a:ext cx="1315334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YALNIZ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437040" y="7575822"/>
            <a:ext cx="2962565" cy="1030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KÜÇÜK DÜŞÜRÜLMÜŞ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0480396" y="7839040"/>
            <a:ext cx="1802016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KORKMUŞ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25097">
            <a:off x="15201382" y="-2057400"/>
            <a:ext cx="4366360" cy="4114800"/>
          </a:xfrm>
          <a:custGeom>
            <a:avLst/>
            <a:gdLst/>
            <a:ahLst/>
            <a:cxnLst/>
            <a:rect l="l" t="t" r="r" b="b"/>
            <a:pathLst>
              <a:path w="4366360" h="4114800">
                <a:moveTo>
                  <a:pt x="0" y="0"/>
                </a:moveTo>
                <a:lnTo>
                  <a:pt x="4366359" y="0"/>
                </a:lnTo>
                <a:lnTo>
                  <a:pt x="43663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258917" y="-248906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3" y="0"/>
                </a:lnTo>
                <a:lnTo>
                  <a:pt x="3029083" y="1657734"/>
                </a:lnTo>
                <a:lnTo>
                  <a:pt x="0" y="16577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62073" y="3736839"/>
            <a:ext cx="2813322" cy="281332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765B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27845" y="3736839"/>
            <a:ext cx="2813322" cy="2813322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798089" y="3736839"/>
            <a:ext cx="2813322" cy="2813322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7C8E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163861" y="3736839"/>
            <a:ext cx="2813322" cy="2813322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EEDAA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 rot="-1525097">
            <a:off x="-709360" y="8502702"/>
            <a:ext cx="3476120" cy="3275849"/>
          </a:xfrm>
          <a:custGeom>
            <a:avLst/>
            <a:gdLst/>
            <a:ahLst/>
            <a:cxnLst/>
            <a:rect l="l" t="t" r="r" b="b"/>
            <a:pathLst>
              <a:path w="3476120" h="3275849">
                <a:moveTo>
                  <a:pt x="0" y="0"/>
                </a:moveTo>
                <a:lnTo>
                  <a:pt x="3476120" y="0"/>
                </a:lnTo>
                <a:lnTo>
                  <a:pt x="3476120" y="3275849"/>
                </a:lnTo>
                <a:lnTo>
                  <a:pt x="0" y="32758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-452468" y="8989978"/>
            <a:ext cx="3029083" cy="1657734"/>
          </a:xfrm>
          <a:custGeom>
            <a:avLst/>
            <a:gdLst/>
            <a:ahLst/>
            <a:cxnLst/>
            <a:rect l="l" t="t" r="r" b="b"/>
            <a:pathLst>
              <a:path w="3029083" h="1657734">
                <a:moveTo>
                  <a:pt x="0" y="0"/>
                </a:moveTo>
                <a:lnTo>
                  <a:pt x="3029082" y="0"/>
                </a:lnTo>
                <a:lnTo>
                  <a:pt x="3029082" y="1657735"/>
                </a:lnTo>
                <a:lnTo>
                  <a:pt x="0" y="16577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764947" y="4847177"/>
            <a:ext cx="1315334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ÖFKE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828284" y="4847177"/>
            <a:ext cx="2132875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EBFAFE"/>
                </a:solidFill>
                <a:latin typeface="Poppins"/>
                <a:ea typeface="Poppins"/>
                <a:cs typeface="Poppins"/>
                <a:sym typeface="Poppins"/>
              </a:rPr>
              <a:t>SEVGİSİZ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649395" y="4847177"/>
            <a:ext cx="3106238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SABIRSIZ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965308" y="4847177"/>
            <a:ext cx="1253104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ÜZGÜN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391249" y="1998651"/>
            <a:ext cx="12858452" cy="1528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4"/>
              </a:lnSpc>
              <a:spcBef>
                <a:spcPct val="0"/>
              </a:spcBef>
            </a:pPr>
            <a:r>
              <a:rPr lang="en-US" sz="43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Peki sizce şiddeti uygulayan kişiler ne hisseder?</a:t>
            </a:r>
          </a:p>
          <a:p>
            <a:pPr algn="ctr">
              <a:lnSpc>
                <a:spcPts val="6044"/>
              </a:lnSpc>
              <a:spcBef>
                <a:spcPct val="0"/>
              </a:spcBef>
            </a:pPr>
            <a:endParaRPr lang="en-US" sz="4317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3080282" y="6759711"/>
            <a:ext cx="2813322" cy="2813322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EA98A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6437040" y="6759711"/>
            <a:ext cx="2813322" cy="2813322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974743" y="6759711"/>
            <a:ext cx="2813322" cy="2813322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B6CE6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3527801" y="7832997"/>
            <a:ext cx="1800087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YALNIZLIK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6362419" y="7795945"/>
            <a:ext cx="2962565" cy="1030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SUÇLULUK </a:t>
            </a:r>
          </a:p>
          <a:p>
            <a:pPr algn="ctr">
              <a:lnSpc>
                <a:spcPts val="4084"/>
              </a:lnSpc>
              <a:spcBef>
                <a:spcPct val="0"/>
              </a:spcBef>
            </a:pPr>
            <a:endParaRPr lang="en-US" sz="2917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227570" y="7870049"/>
            <a:ext cx="2307669" cy="516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84"/>
              </a:lnSpc>
              <a:spcBef>
                <a:spcPct val="0"/>
              </a:spcBef>
            </a:pPr>
            <a:r>
              <a:rPr lang="en-US" sz="29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GÜVENSİZ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22097" y="1636640"/>
            <a:ext cx="5411378" cy="7621660"/>
          </a:xfrm>
          <a:custGeom>
            <a:avLst/>
            <a:gdLst/>
            <a:ahLst/>
            <a:cxnLst/>
            <a:rect l="l" t="t" r="r" b="b"/>
            <a:pathLst>
              <a:path w="5411378" h="7621660">
                <a:moveTo>
                  <a:pt x="0" y="0"/>
                </a:moveTo>
                <a:lnTo>
                  <a:pt x="5411379" y="0"/>
                </a:lnTo>
                <a:lnTo>
                  <a:pt x="5411379" y="7621660"/>
                </a:lnTo>
                <a:lnTo>
                  <a:pt x="0" y="76216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914336" y="1148369"/>
            <a:ext cx="7344964" cy="7200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06"/>
              </a:lnSpc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Şiddet içerikli davranışlar gösteren bireyler de şiddete maruz kalan bireyler de bu şekilde benzer duyguları hissedebilir. </a:t>
            </a:r>
          </a:p>
          <a:p>
            <a:pPr algn="just">
              <a:lnSpc>
                <a:spcPts val="5706"/>
              </a:lnSpc>
            </a:pPr>
            <a:endParaRPr lang="en-US" sz="350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  <a:p>
            <a:pPr algn="just">
              <a:lnSpc>
                <a:spcPts val="5706"/>
              </a:lnSpc>
            </a:pPr>
            <a:r>
              <a:rPr lang="en-US" sz="35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Önemli olan hissettiğimiz bu duyguları doğru bir şekilde ifade edebilmek ve problemleri doğru bir şekilde çözebilmektir.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275940" y="3360435"/>
            <a:ext cx="4871811" cy="846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02"/>
              </a:lnSpc>
            </a:pPr>
            <a:r>
              <a:rPr lang="en-US" sz="4617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BARIŞÇIL İLETİŞİM</a:t>
            </a:r>
          </a:p>
        </p:txBody>
      </p:sp>
      <p:sp>
        <p:nvSpPr>
          <p:cNvPr id="5" name="Freeform 5"/>
          <p:cNvSpPr/>
          <p:nvPr/>
        </p:nvSpPr>
        <p:spPr>
          <a:xfrm>
            <a:off x="728666" y="2913314"/>
            <a:ext cx="2547273" cy="7373686"/>
          </a:xfrm>
          <a:custGeom>
            <a:avLst/>
            <a:gdLst/>
            <a:ahLst/>
            <a:cxnLst/>
            <a:rect l="l" t="t" r="r" b="b"/>
            <a:pathLst>
              <a:path w="2547273" h="7373686">
                <a:moveTo>
                  <a:pt x="0" y="0"/>
                </a:moveTo>
                <a:lnTo>
                  <a:pt x="2547274" y="0"/>
                </a:lnTo>
                <a:lnTo>
                  <a:pt x="2547274" y="7373686"/>
                </a:lnTo>
                <a:lnTo>
                  <a:pt x="0" y="73736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D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761078"/>
            <a:ext cx="15300997" cy="1012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  <a:spcBef>
                <a:spcPct val="0"/>
              </a:spcBef>
            </a:pPr>
            <a:r>
              <a:rPr lang="en-US" sz="590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OKULLARDA ŞİDDET ve ZORBALIK</a:t>
            </a:r>
          </a:p>
        </p:txBody>
      </p:sp>
      <p:sp>
        <p:nvSpPr>
          <p:cNvPr id="3" name="Freeform 3"/>
          <p:cNvSpPr/>
          <p:nvPr/>
        </p:nvSpPr>
        <p:spPr>
          <a:xfrm rot="-7483148">
            <a:off x="-1031816" y="-2057400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6" y="0"/>
                </a:lnTo>
                <a:lnTo>
                  <a:pt x="317444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6001753">
            <a:off x="15302905" y="7200900"/>
            <a:ext cx="3174445" cy="4114800"/>
          </a:xfrm>
          <a:custGeom>
            <a:avLst/>
            <a:gdLst/>
            <a:ahLst/>
            <a:cxnLst/>
            <a:rect l="l" t="t" r="r" b="b"/>
            <a:pathLst>
              <a:path w="3174445" h="4114800">
                <a:moveTo>
                  <a:pt x="0" y="0"/>
                </a:moveTo>
                <a:lnTo>
                  <a:pt x="3174445" y="0"/>
                </a:lnTo>
                <a:lnTo>
                  <a:pt x="31744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776638" flipH="1">
            <a:off x="13995900" y="765914"/>
            <a:ext cx="3123724" cy="3713193"/>
          </a:xfrm>
          <a:custGeom>
            <a:avLst/>
            <a:gdLst/>
            <a:ahLst/>
            <a:cxnLst/>
            <a:rect l="l" t="t" r="r" b="b"/>
            <a:pathLst>
              <a:path w="3123724" h="3713193">
                <a:moveTo>
                  <a:pt x="3123723" y="0"/>
                </a:moveTo>
                <a:lnTo>
                  <a:pt x="0" y="0"/>
                </a:lnTo>
                <a:lnTo>
                  <a:pt x="0" y="3713193"/>
                </a:lnTo>
                <a:lnTo>
                  <a:pt x="3123723" y="3713193"/>
                </a:lnTo>
                <a:lnTo>
                  <a:pt x="3123723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4338067"/>
            <a:ext cx="12757422" cy="2022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028"/>
              </a:lnSpc>
              <a:spcBef>
                <a:spcPct val="0"/>
              </a:spcBef>
            </a:pPr>
            <a:r>
              <a:rPr lang="en-US" sz="287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Okullarda şiddet ve zorbalık gerek bireysel anlamda gerek okul ortamı anlamında olumsuz sonuçları olan önemli bir sorundur. Şiddet ve zorbalığa uğrayan öğrencide ruh sağlığını olumsuz etkileyecek durumlar yaşanabilir.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556</Words>
  <Application>Microsoft Office PowerPoint</Application>
  <PresentationFormat>Özel</PresentationFormat>
  <Paragraphs>121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4" baseType="lpstr">
      <vt:lpstr>Arial</vt:lpstr>
      <vt:lpstr>Paytone One</vt:lpstr>
      <vt:lpstr>Poppins Semi-Bold</vt:lpstr>
      <vt:lpstr>Poppins</vt:lpstr>
      <vt:lpstr>Calibri</vt:lpstr>
      <vt:lpstr>Poppins Bold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ŞİDDETİN ÖNLENMESİ</dc:title>
  <cp:lastModifiedBy>pc</cp:lastModifiedBy>
  <cp:revision>3</cp:revision>
  <dcterms:created xsi:type="dcterms:W3CDTF">2006-08-16T00:00:00Z</dcterms:created>
  <dcterms:modified xsi:type="dcterms:W3CDTF">2025-09-12T09:04:30Z</dcterms:modified>
  <dc:identifier>DAGyjxNLoeI</dc:identifier>
</cp:coreProperties>
</file>