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9"/>
  </p:notesMasterIdLst>
  <p:handoutMasterIdLst>
    <p:handoutMasterId r:id="rId30"/>
  </p:handoutMasterIdLst>
  <p:sldIdLst>
    <p:sldId id="267" r:id="rId5"/>
    <p:sldId id="278" r:id="rId6"/>
    <p:sldId id="333" r:id="rId7"/>
    <p:sldId id="283" r:id="rId8"/>
    <p:sldId id="287"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34" r:id="rId22"/>
    <p:sldId id="311" r:id="rId23"/>
    <p:sldId id="312" r:id="rId24"/>
    <p:sldId id="313" r:id="rId25"/>
    <p:sldId id="335" r:id="rId26"/>
    <p:sldId id="314" r:id="rId27"/>
    <p:sldId id="315" r:id="rId28"/>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599" autoAdjust="0"/>
  </p:normalViewPr>
  <p:slideViewPr>
    <p:cSldViewPr>
      <p:cViewPr varScale="1">
        <p:scale>
          <a:sx n="86" d="100"/>
          <a:sy n="86" d="100"/>
        </p:scale>
        <p:origin x="120" y="25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tr-TR" smtClean="0"/>
              <a:t>Asıl başlık stili için tıklatın</a:t>
            </a:r>
            <a:endParaRPr/>
          </a:p>
        </p:txBody>
      </p:sp>
      <p:sp>
        <p:nvSpPr>
          <p:cNvPr id="3" name="Alt Başlık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tr-TR" smtClean="0"/>
              <a:t>Asıl alt başlık stilini düzenlemek için tıklatın</a:t>
            </a:r>
            <a:endParaRPr/>
          </a:p>
        </p:txBody>
      </p:sp>
      <p:sp>
        <p:nvSpPr>
          <p:cNvPr id="5" name="Alt Bilgi Yer Tutucusu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Tarih Yer Tutucusu 3"/>
          <p:cNvSpPr>
            <a:spLocks noGrp="1"/>
          </p:cNvSpPr>
          <p:nvPr>
            <p:ph type="dt" sz="half" idx="10"/>
          </p:nvPr>
        </p:nvSpPr>
        <p:spPr/>
        <p:txBody>
          <a:bodyPr rtlCol="0"/>
          <a:lstStyle>
            <a:lvl1pPr algn="l" rtl="0">
              <a:defRPr>
                <a:solidFill>
                  <a:schemeClr val="tx2"/>
                </a:solidFill>
              </a:defRPr>
            </a:lvl1pPr>
          </a:lstStyle>
          <a:p>
            <a:pPr rtl="0"/>
            <a:r>
              <a:rPr lang="en-US"/>
              <a:t>01.08.2016</a:t>
            </a:r>
            <a:endParaRPr/>
          </a:p>
        </p:txBody>
      </p:sp>
      <p:sp>
        <p:nvSpPr>
          <p:cNvPr id="6" name="Slayt Numarası Yer Tutucusu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Gr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 9"/>
            <p:cNvGrpSpPr/>
            <p:nvPr/>
          </p:nvGrpSpPr>
          <p:grpSpPr>
            <a:xfrm>
              <a:off x="1036847" y="1207626"/>
              <a:ext cx="7074290" cy="38998"/>
              <a:chOff x="2141408" y="1752956"/>
              <a:chExt cx="7315200" cy="38998"/>
            </a:xfrm>
            <a:solidFill>
              <a:schemeClr val="tx2"/>
            </a:solidFill>
          </p:grpSpPr>
          <p:cxnSp>
            <p:nvCxnSpPr>
              <p:cNvPr id="11" name="Düz Bağlayıcı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 15"/>
            <p:cNvGrpSpPr/>
            <p:nvPr/>
          </p:nvGrpSpPr>
          <p:grpSpPr>
            <a:xfrm>
              <a:off x="1036847" y="3646026"/>
              <a:ext cx="7074290" cy="38998"/>
              <a:chOff x="2141408" y="1752956"/>
              <a:chExt cx="7315200" cy="38998"/>
            </a:xfrm>
            <a:solidFill>
              <a:schemeClr val="tx2"/>
            </a:solidFill>
          </p:grpSpPr>
          <p:cxnSp>
            <p:nvCxnSpPr>
              <p:cNvPr id="17" name="Düz Bağlayıcı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Dikey Metin Yer Tutucusu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34563" y="434975"/>
            <a:ext cx="1168400" cy="5661025"/>
          </a:xfrm>
        </p:spPr>
        <p:txBody>
          <a:bodyPr vert="eaVert" rtlCol="0"/>
          <a:lstStyle/>
          <a:p>
            <a:pPr rtl="0"/>
            <a:r>
              <a:rPr lang="tr-TR" smtClean="0"/>
              <a:t>Asıl başlık stili için tıklatın</a:t>
            </a:r>
            <a:endParaRPr/>
          </a:p>
        </p:txBody>
      </p:sp>
      <p:sp>
        <p:nvSpPr>
          <p:cNvPr id="3" name="Dikey Metin Yer Tutucusu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tr-TR" smtClean="0"/>
              <a:t>Asıl başlık stili için tıklatın</a:t>
            </a:r>
            <a:endParaRPr/>
          </a:p>
        </p:txBody>
      </p:sp>
      <p:sp>
        <p:nvSpPr>
          <p:cNvPr id="3" name="Metin Yer Tutucusu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tr-TR" smtClean="0"/>
              <a:t>Asıl metin stillerini düzenlemek için tıklatın</a:t>
            </a: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grpSp>
        <p:nvGrpSpPr>
          <p:cNvPr id="13" name="Gr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 15"/>
            <p:cNvGrpSpPr/>
            <p:nvPr/>
          </p:nvGrpSpPr>
          <p:grpSpPr>
            <a:xfrm>
              <a:off x="2563229" y="2594391"/>
              <a:ext cx="4023360" cy="29249"/>
              <a:chOff x="2550323" y="3458731"/>
              <a:chExt cx="4023360" cy="38998"/>
            </a:xfrm>
          </p:grpSpPr>
          <p:cxnSp>
            <p:nvCxnSpPr>
              <p:cNvPr id="17" name="Düz Bağlayıcı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Düz Bağlayıcı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İçerik Yer Tutucusu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smtClean="0"/>
              <a:t>Asıl başlık stili için tıklatın</a:t>
            </a:r>
            <a:endParaRPr/>
          </a:p>
        </p:txBody>
      </p:sp>
      <p:sp>
        <p:nvSpPr>
          <p:cNvPr id="3" name="Metin Yer Tutucusu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düzenlemek için tıklatın</a:t>
            </a:r>
          </a:p>
        </p:txBody>
      </p:sp>
      <p:sp>
        <p:nvSpPr>
          <p:cNvPr id="4" name="İçerik Yer Tutucusu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Metin Yer Tutucusu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düzenlemek için tıklatın</a:t>
            </a:r>
          </a:p>
        </p:txBody>
      </p:sp>
      <p:sp>
        <p:nvSpPr>
          <p:cNvPr id="6" name="İçerik Yer Tutucusu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01.08.2016</a:t>
            </a:r>
            <a:endParaRPr/>
          </a:p>
        </p:txBody>
      </p:sp>
      <p:sp>
        <p:nvSpPr>
          <p:cNvPr id="9" name="Slayt Numarası Yer Tutucusu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01.08.2016</a:t>
            </a:r>
            <a:endParaRPr/>
          </a:p>
        </p:txBody>
      </p:sp>
      <p:sp>
        <p:nvSpPr>
          <p:cNvPr id="5" name="Slayt Numarası Yer Tutucusu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01.08.2016</a:t>
            </a:r>
            <a:endParaRPr/>
          </a:p>
        </p:txBody>
      </p:sp>
      <p:sp>
        <p:nvSpPr>
          <p:cNvPr id="4" name="Slayt Numarası Yer Tutucusu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3" name="İçerik Yer Tutucusu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Metin Yer Tutucusu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düzenlemek için tıklatın</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8" name="Dikdörtgen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Resim Yer Tutucusu 2" descr="Resim eklemek için boş yer tutucu. Yer tutucuya tıklayın ve eklemek istediğiniz resmi seçin."/>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smtClean="0"/>
              <a:t>Resim eklemek için simgeyi tıklatın</a:t>
            </a:r>
            <a:endParaRPr/>
          </a:p>
        </p:txBody>
      </p:sp>
      <p:sp>
        <p:nvSpPr>
          <p:cNvPr id="4" name="Metin Yer Tutucusu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düzenlemek için tıklatın</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Yuvarlatılmış Dikdörtgen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Başlık Yer Tutucusu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Asıl başlık stili için tıklatın</a:t>
            </a:r>
          </a:p>
        </p:txBody>
      </p:sp>
      <p:sp>
        <p:nvSpPr>
          <p:cNvPr id="3" name="Metin Yer Tutucusu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5" name="Altbilgi Yer Tutucusu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Tarih Yer Tutucusu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01.08.2016</a:t>
            </a:r>
            <a:endParaRPr/>
          </a:p>
        </p:txBody>
      </p:sp>
      <p:sp>
        <p:nvSpPr>
          <p:cNvPr id="6" name="Slayt Numarası Yer Tutucusu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2379465"/>
            <a:ext cx="9435241" cy="1625599"/>
          </a:xfrm>
        </p:spPr>
        <p:txBody>
          <a:bodyPr rtlCol="0"/>
          <a:lstStyle/>
          <a:p>
            <a:pPr rtl="0"/>
            <a:r>
              <a:rPr lang="tr" dirty="0" smtClean="0"/>
              <a:t>2018 YILI NORM KADRO FAZLASI ÖĞRETMENLERİN ATAMASI</a:t>
            </a:r>
            <a:endParaRPr lang="tr"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Sürecin elektronik ortamda gerçekleştirileceği</a:t>
            </a:r>
            <a:endParaRPr lang="tr" dirty="0"/>
          </a:p>
        </p:txBody>
      </p:sp>
      <p:sp>
        <p:nvSpPr>
          <p:cNvPr id="14" name="İçerik Yer Tutucusu 13"/>
          <p:cNvSpPr>
            <a:spLocks noGrp="1"/>
          </p:cNvSpPr>
          <p:nvPr>
            <p:ph idx="1"/>
          </p:nvPr>
        </p:nvSpPr>
        <p:spPr/>
        <p:txBody>
          <a:bodyPr rtlCol="0">
            <a:normAutofit fontScale="85000" lnSpcReduction="10000"/>
          </a:bodyPr>
          <a:lstStyle/>
          <a:p>
            <a:pPr lvl="0" algn="just">
              <a:lnSpc>
                <a:spcPct val="150000"/>
              </a:lnSpc>
            </a:pPr>
            <a:r>
              <a:rPr lang="tr-TR" dirty="0"/>
              <a:t>Norm kadro fazlası öğretmenlerin atama başvuru ve tercih işlemleri çalışma takviminde belirtilen süreler içerisinde Müdürlüğümüz bilişim sistemleri sayfasından (http://ankara.meb.gov.tr/</a:t>
            </a:r>
            <a:r>
              <a:rPr lang="tr-TR" dirty="0" err="1"/>
              <a:t>ankbis</a:t>
            </a:r>
            <a:r>
              <a:rPr lang="tr-TR" dirty="0"/>
              <a:t>) elektronik ortamda yapılacaktır.</a:t>
            </a:r>
          </a:p>
          <a:p>
            <a:pPr algn="just">
              <a:lnSpc>
                <a:spcPct val="150000"/>
              </a:lnSpc>
            </a:pPr>
            <a:r>
              <a:rPr lang="tr-TR" dirty="0" smtClean="0"/>
              <a:t>Öğretmenler</a:t>
            </a:r>
            <a:r>
              <a:rPr lang="tr-TR" dirty="0"/>
              <a:t>, başvurularının onaylanıp onaylanmadığını veya reddedildiğini sistemden takip edecekler ve varsa eksiklikleri süresi içinde düzelttirip yeniden başvuru yapabileceklerdir. (Başvuruların sistem üzerinden yapılmasından sonra sırasıyla kurum, ilçe ve il milli eğitim müdürlüğünce onaylanıp onaylanmadığının takibinin öğretmenler tarafından yapılması gerekmektedir.)</a:t>
            </a:r>
          </a:p>
        </p:txBody>
      </p:sp>
    </p:spTree>
    <p:extLst>
      <p:ext uri="{BB962C8B-B14F-4D97-AF65-F5344CB8AC3E}">
        <p14:creationId xmlns:p14="http://schemas.microsoft.com/office/powerpoint/2010/main" val="15391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Zorunlu hizmet yükümlüsü öğretmenler</a:t>
            </a:r>
            <a:endParaRPr lang="tr" dirty="0"/>
          </a:p>
        </p:txBody>
      </p:sp>
      <p:sp>
        <p:nvSpPr>
          <p:cNvPr id="14" name="İçerik Yer Tutucusu 13"/>
          <p:cNvSpPr>
            <a:spLocks noGrp="1"/>
          </p:cNvSpPr>
          <p:nvPr>
            <p:ph idx="1"/>
          </p:nvPr>
        </p:nvSpPr>
        <p:spPr/>
        <p:txBody>
          <a:bodyPr rtlCol="0">
            <a:normAutofit fontScale="92500"/>
          </a:bodyPr>
          <a:lstStyle/>
          <a:p>
            <a:pPr lvl="0" algn="just">
              <a:lnSpc>
                <a:spcPct val="150000"/>
              </a:lnSpc>
            </a:pPr>
            <a:r>
              <a:rPr lang="tr-TR" dirty="0"/>
              <a:t>Zorunlu hizmet yükümlülüğüne tabi olup, kadrosu zorunlu hizmet kapsamındaki okul/kurumlarda bulunan öğretmenler; zorunlu hizmet yükümlülüğü öngörülmeyen hizmet alanlarındaki eğitim kurumlarına atanmak için </a:t>
            </a:r>
            <a:r>
              <a:rPr lang="tr-TR" u="sng" dirty="0"/>
              <a:t>başvuruda bulunamazlar</a:t>
            </a:r>
            <a:r>
              <a:rPr lang="tr-TR" dirty="0"/>
              <a:t>. </a:t>
            </a:r>
            <a:endParaRPr lang="tr-TR" dirty="0" smtClean="0"/>
          </a:p>
          <a:p>
            <a:pPr algn="just">
              <a:lnSpc>
                <a:spcPct val="150000"/>
              </a:lnSpc>
            </a:pPr>
            <a:r>
              <a:rPr lang="tr-TR" dirty="0"/>
              <a:t>Zorunlu hizmet yükümlülüğüne tabi olup, ancak; çeşitli nedenlerle erteletmiş olan öğretmenlerimiz; zorunlu hizmet yükümlülüğü öngörülmeyen hizmet alanlarındaki eğitim kurumlarına atanmak için başvuru yapabileceklerdir</a:t>
            </a:r>
            <a:r>
              <a:rPr lang="tr-TR" dirty="0" smtClean="0"/>
              <a:t>.</a:t>
            </a:r>
            <a:endParaRPr lang="tr-TR" dirty="0"/>
          </a:p>
        </p:txBody>
      </p:sp>
    </p:spTree>
    <p:extLst>
      <p:ext uri="{BB962C8B-B14F-4D97-AF65-F5344CB8AC3E}">
        <p14:creationId xmlns:p14="http://schemas.microsoft.com/office/powerpoint/2010/main" val="37789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Atamalar 3 aşamada gerçekleştirilecektir</a:t>
            </a:r>
            <a:endParaRPr lang="tr" dirty="0"/>
          </a:p>
        </p:txBody>
      </p:sp>
      <p:sp>
        <p:nvSpPr>
          <p:cNvPr id="14" name="İçerik Yer Tutucusu 13"/>
          <p:cNvSpPr>
            <a:spLocks noGrp="1"/>
          </p:cNvSpPr>
          <p:nvPr>
            <p:ph idx="1"/>
          </p:nvPr>
        </p:nvSpPr>
        <p:spPr/>
        <p:txBody>
          <a:bodyPr rtlCol="0">
            <a:normAutofit fontScale="92500" lnSpcReduction="20000"/>
          </a:bodyPr>
          <a:lstStyle/>
          <a:p>
            <a:pPr lvl="0" algn="just">
              <a:lnSpc>
                <a:spcPct val="150000"/>
              </a:lnSpc>
            </a:pPr>
            <a:r>
              <a:rPr lang="tr-TR" dirty="0"/>
              <a:t>Norm kadro fazlası öğretmenlerin atama süreci üç aşamalı olarak gerçekleştirilecek olup;</a:t>
            </a:r>
          </a:p>
          <a:p>
            <a:pPr lvl="0" algn="just">
              <a:lnSpc>
                <a:spcPct val="150000"/>
              </a:lnSpc>
            </a:pPr>
            <a:r>
              <a:rPr lang="tr-TR" b="1" dirty="0"/>
              <a:t>1</a:t>
            </a:r>
            <a:r>
              <a:rPr lang="tr-TR" b="1" dirty="0" smtClean="0"/>
              <a:t>. Aşamada</a:t>
            </a:r>
            <a:r>
              <a:rPr lang="tr-TR" b="1" dirty="0"/>
              <a:t>;</a:t>
            </a:r>
            <a:r>
              <a:rPr lang="tr-TR" dirty="0"/>
              <a:t> Öğretmenler öncelikle kadrosunun bulunduğu ilçe içerisindeki ihtiyaç bulunan eğitim kurumlarından en fazla 40 eğitim kurumunu tercih edebileceklerdir.</a:t>
            </a:r>
          </a:p>
          <a:p>
            <a:pPr lvl="0" algn="just">
              <a:lnSpc>
                <a:spcPct val="150000"/>
              </a:lnSpc>
            </a:pPr>
            <a:r>
              <a:rPr lang="tr-TR" b="1" dirty="0"/>
              <a:t>2</a:t>
            </a:r>
            <a:r>
              <a:rPr lang="tr-TR" b="1" dirty="0" smtClean="0"/>
              <a:t>. Aşamada</a:t>
            </a:r>
            <a:r>
              <a:rPr lang="tr-TR" b="1" dirty="0"/>
              <a:t>;</a:t>
            </a:r>
            <a:r>
              <a:rPr lang="tr-TR" dirty="0"/>
              <a:t> Birinci aşamada atanamayan öğretmenler ile başvuruda bulunmayan/bulunamayan öğretmenler, il içinde ihtiyaç olan eğitim kurumlarından 40 eğitim kurumunu tercih edebileceklerdir</a:t>
            </a:r>
            <a:r>
              <a:rPr lang="tr-TR" dirty="0" smtClean="0"/>
              <a:t>.</a:t>
            </a:r>
            <a:endParaRPr lang="tr-TR" dirty="0"/>
          </a:p>
        </p:txBody>
      </p:sp>
    </p:spTree>
    <p:extLst>
      <p:ext uri="{BB962C8B-B14F-4D97-AF65-F5344CB8AC3E}">
        <p14:creationId xmlns:p14="http://schemas.microsoft.com/office/powerpoint/2010/main" val="38968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 dirty="0"/>
              <a:t>Atamalar 3 aşamada gerçekleştirilecektir</a:t>
            </a:r>
          </a:p>
        </p:txBody>
      </p:sp>
      <p:sp>
        <p:nvSpPr>
          <p:cNvPr id="14" name="İçerik Yer Tutucusu 13"/>
          <p:cNvSpPr>
            <a:spLocks noGrp="1"/>
          </p:cNvSpPr>
          <p:nvPr>
            <p:ph idx="1"/>
          </p:nvPr>
        </p:nvSpPr>
        <p:spPr/>
        <p:txBody>
          <a:bodyPr rtlCol="0">
            <a:normAutofit fontScale="85000" lnSpcReduction="10000"/>
          </a:bodyPr>
          <a:lstStyle/>
          <a:p>
            <a:pPr algn="just">
              <a:lnSpc>
                <a:spcPct val="150000"/>
              </a:lnSpc>
            </a:pPr>
            <a:r>
              <a:rPr lang="tr-TR" dirty="0"/>
              <a:t> </a:t>
            </a:r>
            <a:r>
              <a:rPr lang="tr-TR" b="1" dirty="0"/>
              <a:t>3</a:t>
            </a:r>
            <a:r>
              <a:rPr lang="tr-TR" b="1" dirty="0" smtClean="0"/>
              <a:t>. Aşamada</a:t>
            </a:r>
            <a:r>
              <a:rPr lang="tr-TR" b="1" dirty="0"/>
              <a:t>;</a:t>
            </a:r>
            <a:r>
              <a:rPr lang="tr-TR" dirty="0"/>
              <a:t> 1. ve 2. aşamada atanamayan öğretmenler ile başvuruda bulunmayan/bulunamayan öğretmenlerin atamaları hizmet puanı esas alınarak </a:t>
            </a:r>
            <a:r>
              <a:rPr lang="tr-TR" b="1" dirty="0"/>
              <a:t>resen gerçekleştirilecektir. </a:t>
            </a:r>
            <a:endParaRPr lang="tr-TR" dirty="0"/>
          </a:p>
          <a:p>
            <a:pPr marL="271463" indent="0" algn="just">
              <a:lnSpc>
                <a:spcPct val="150000"/>
              </a:lnSpc>
              <a:spcBef>
                <a:spcPts val="0"/>
              </a:spcBef>
              <a:buNone/>
            </a:pPr>
            <a:endParaRPr lang="tr-TR" dirty="0" smtClean="0"/>
          </a:p>
          <a:p>
            <a:pPr marL="271463" indent="0" algn="just">
              <a:lnSpc>
                <a:spcPct val="150000"/>
              </a:lnSpc>
              <a:spcBef>
                <a:spcPts val="0"/>
              </a:spcBef>
              <a:buNone/>
            </a:pPr>
            <a:r>
              <a:rPr lang="tr-TR" dirty="0" smtClean="0"/>
              <a:t>(</a:t>
            </a:r>
            <a:r>
              <a:rPr lang="tr-TR" dirty="0"/>
              <a:t>Kadrosu 9 merkez ilçede (Altındağ, Çankaya, Etimesgut, Gölbaşı, Keçiören, Mamak, </a:t>
            </a:r>
            <a:r>
              <a:rPr lang="tr-TR" dirty="0" err="1"/>
              <a:t>Pursaklar</a:t>
            </a:r>
            <a:r>
              <a:rPr lang="tr-TR" dirty="0"/>
              <a:t>, Sincan, Yenimahalle) bulunan norm kadro fazlası öğretmenlerin </a:t>
            </a:r>
            <a:r>
              <a:rPr lang="tr-TR" b="1" u="sng" dirty="0"/>
              <a:t>resen ataması</a:t>
            </a:r>
            <a:r>
              <a:rPr lang="tr-TR" dirty="0"/>
              <a:t> merkez ilçelerimize; kadrosu dış ilçelerde bulunan norm kadro fazlası öğretmenlerimizin </a:t>
            </a:r>
            <a:r>
              <a:rPr lang="tr-TR" b="1" u="sng" dirty="0"/>
              <a:t>resen ataması</a:t>
            </a:r>
            <a:r>
              <a:rPr lang="tr-TR" dirty="0"/>
              <a:t> kadrosunun bulunduğu ilçe sınırları içerisine ilgi (a) Yönetmelik ve ilgi (c) Genelge doğrultusunda Valiliğimizce yapılacaktır.)</a:t>
            </a:r>
          </a:p>
        </p:txBody>
      </p:sp>
    </p:spTree>
    <p:extLst>
      <p:ext uri="{BB962C8B-B14F-4D97-AF65-F5344CB8AC3E}">
        <p14:creationId xmlns:p14="http://schemas.microsoft.com/office/powerpoint/2010/main" val="16877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Atamalara esas hizmet puanı</a:t>
            </a:r>
            <a:endParaRPr lang="tr" dirty="0"/>
          </a:p>
        </p:txBody>
      </p:sp>
      <p:sp>
        <p:nvSpPr>
          <p:cNvPr id="14" name="İçerik Yer Tutucusu 13"/>
          <p:cNvSpPr>
            <a:spLocks noGrp="1"/>
          </p:cNvSpPr>
          <p:nvPr>
            <p:ph idx="1"/>
          </p:nvPr>
        </p:nvSpPr>
        <p:spPr/>
        <p:txBody>
          <a:bodyPr rtlCol="0"/>
          <a:lstStyle/>
          <a:p>
            <a:pPr lvl="0" algn="just">
              <a:lnSpc>
                <a:spcPct val="150000"/>
              </a:lnSpc>
            </a:pPr>
            <a:r>
              <a:rPr lang="tr-TR" dirty="0"/>
              <a:t>Atamalar, Valiliğimizce (İl Milli Eğitim Müdürlüğü) hizmet puanı üstünlüğüne göre yapılacak olup, hizmet puanlarının hesaplanmasında başvuruların son günü olan </a:t>
            </a:r>
            <a:r>
              <a:rPr lang="tr-TR" b="1" u="sng" dirty="0"/>
              <a:t>20/12/2018 tarihi esas alınacaktır.</a:t>
            </a:r>
            <a:r>
              <a:rPr lang="tr-TR" dirty="0"/>
              <a:t> Hizmet puanı eşit olan öğretmenlerden göreve ilk başlayana öncelik verilecektir.</a:t>
            </a:r>
          </a:p>
        </p:txBody>
      </p:sp>
    </p:spTree>
    <p:extLst>
      <p:ext uri="{BB962C8B-B14F-4D97-AF65-F5344CB8AC3E}">
        <p14:creationId xmlns:p14="http://schemas.microsoft.com/office/powerpoint/2010/main" val="109526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Engelli olan veya engelli yakını bulunan öğretmenler</a:t>
            </a:r>
            <a:endParaRPr lang="tr" dirty="0"/>
          </a:p>
        </p:txBody>
      </p:sp>
      <p:sp>
        <p:nvSpPr>
          <p:cNvPr id="14" name="İçerik Yer Tutucusu 13"/>
          <p:cNvSpPr>
            <a:spLocks noGrp="1"/>
          </p:cNvSpPr>
          <p:nvPr>
            <p:ph idx="1"/>
          </p:nvPr>
        </p:nvSpPr>
        <p:spPr/>
        <p:txBody>
          <a:bodyPr rtlCol="0">
            <a:normAutofit fontScale="92500" lnSpcReduction="20000"/>
          </a:bodyPr>
          <a:lstStyle/>
          <a:p>
            <a:pPr lvl="0" algn="just">
              <a:lnSpc>
                <a:spcPct val="150000"/>
              </a:lnSpc>
            </a:pPr>
            <a:r>
              <a:rPr lang="tr-TR" dirty="0"/>
              <a:t>Norm Kadro fazlası olan öğretmenlerden kendisi engelli </a:t>
            </a:r>
            <a:r>
              <a:rPr lang="tr-TR" dirty="0" smtClean="0"/>
              <a:t>olanlar (</a:t>
            </a:r>
            <a:r>
              <a:rPr lang="tr-TR" b="1" u="sng" dirty="0" smtClean="0"/>
              <a:t>en az %40 oranında</a:t>
            </a:r>
            <a:r>
              <a:rPr lang="tr-TR" dirty="0" smtClean="0"/>
              <a:t>) </a:t>
            </a:r>
            <a:r>
              <a:rPr lang="tr-TR" dirty="0"/>
              <a:t>ile bakmakla yükümlü oldukları (çocuk, eş, anne, baba, kardeş) yakınlarının </a:t>
            </a:r>
            <a:r>
              <a:rPr lang="tr-TR" b="1" u="sng" dirty="0"/>
              <a:t>ağır engelli</a:t>
            </a:r>
            <a:r>
              <a:rPr lang="tr-TR" dirty="0"/>
              <a:t> raporu olanlar norm fazlası olarak belirlenebileceklerdir, ancak; </a:t>
            </a:r>
            <a:r>
              <a:rPr lang="tr-TR" u="sng" dirty="0">
                <a:solidFill>
                  <a:srgbClr val="FF0000"/>
                </a:solidFill>
              </a:rPr>
              <a:t>resen atamadan muaf tutulabilmeleri için</a:t>
            </a:r>
            <a:r>
              <a:rPr lang="tr-TR" dirty="0"/>
              <a:t> engellilik durumunu belgeleyen evraklarını okul/kurum müdürlüğüne teslim edeceklerdir. Okul/kurum müdürlükleri söz konusu evrakları </a:t>
            </a:r>
            <a:r>
              <a:rPr lang="tr-TR" b="1" u="sng" dirty="0"/>
              <a:t>en geç 15/12/2018 tarihi mesai bitimine kadar</a:t>
            </a:r>
            <a:r>
              <a:rPr lang="tr-TR" dirty="0"/>
              <a:t> İl Milli Eğitim Müdürlüğünde olacak şekilde DYS üzerinden göndereceklerdir. </a:t>
            </a:r>
            <a:r>
              <a:rPr lang="tr-TR" b="1" dirty="0">
                <a:solidFill>
                  <a:srgbClr val="FF0000"/>
                </a:solidFill>
              </a:rPr>
              <a:t>Bu konudaki sorumluluk ilgili öğretmen ve okul/kurum müdürlüğüne aittir.</a:t>
            </a:r>
          </a:p>
        </p:txBody>
      </p:sp>
    </p:spTree>
    <p:extLst>
      <p:ext uri="{BB962C8B-B14F-4D97-AF65-F5344CB8AC3E}">
        <p14:creationId xmlns:p14="http://schemas.microsoft.com/office/powerpoint/2010/main" val="163580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Özel/istisnai durumlar</a:t>
            </a:r>
            <a:endParaRPr lang="tr" dirty="0"/>
          </a:p>
        </p:txBody>
      </p:sp>
      <p:sp>
        <p:nvSpPr>
          <p:cNvPr id="14" name="İçerik Yer Tutucusu 13"/>
          <p:cNvSpPr>
            <a:spLocks noGrp="1"/>
          </p:cNvSpPr>
          <p:nvPr>
            <p:ph idx="1"/>
          </p:nvPr>
        </p:nvSpPr>
        <p:spPr>
          <a:xfrm>
            <a:off x="1218882" y="1803400"/>
            <a:ext cx="9988097" cy="4267200"/>
          </a:xfrm>
        </p:spPr>
        <p:txBody>
          <a:bodyPr rtlCol="0"/>
          <a:lstStyle/>
          <a:p>
            <a:pPr lvl="0" algn="just">
              <a:lnSpc>
                <a:spcPct val="150000"/>
              </a:lnSpc>
            </a:pPr>
            <a:r>
              <a:rPr lang="tr-TR" dirty="0"/>
              <a:t>Proje Okullarına atamalar ile Proje Okullarında bulunan norm kadro fazlası öğretmenlerin diğer eğitim kurumlarına atamaları ilgi (a) Yönetmelikte belirtilen hükümler çerçevesinde yapılacaktır</a:t>
            </a:r>
            <a:r>
              <a:rPr lang="tr-TR" dirty="0" smtClean="0"/>
              <a:t>.</a:t>
            </a:r>
          </a:p>
          <a:p>
            <a:pPr lvl="0" algn="just">
              <a:lnSpc>
                <a:spcPct val="150000"/>
              </a:lnSpc>
            </a:pPr>
            <a:r>
              <a:rPr lang="tr-TR" dirty="0" smtClean="0"/>
              <a:t>Bilişim </a:t>
            </a:r>
            <a:r>
              <a:rPr lang="tr-TR" dirty="0"/>
              <a:t>Teknolojileri alan öğretmenlerinin ilgi (d) Karara uygun olarak tercihte bulunmaları gerekmektedir. Başvuruda bulunan </a:t>
            </a:r>
            <a:r>
              <a:rPr lang="tr-TR" b="1" dirty="0"/>
              <a:t>öğretmenlerin kadrosunun bulunduğu okul/kurum müdürlüklerinin yapacağı onay işlemlerinde bu hususa dikkat etmeleri gerekmektedir</a:t>
            </a:r>
            <a:r>
              <a:rPr lang="tr-TR" b="1" dirty="0" smtClean="0"/>
              <a:t>.</a:t>
            </a:r>
            <a:endParaRPr lang="tr-TR" b="1" dirty="0" smtClean="0"/>
          </a:p>
        </p:txBody>
      </p:sp>
    </p:spTree>
    <p:extLst>
      <p:ext uri="{BB962C8B-B14F-4D97-AF65-F5344CB8AC3E}">
        <p14:creationId xmlns:p14="http://schemas.microsoft.com/office/powerpoint/2010/main" val="337640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Özel/İstisnai durumlar</a:t>
            </a:r>
            <a:endParaRPr lang="tr" dirty="0"/>
          </a:p>
        </p:txBody>
      </p:sp>
      <p:sp>
        <p:nvSpPr>
          <p:cNvPr id="14" name="İçerik Yer Tutucusu 13"/>
          <p:cNvSpPr>
            <a:spLocks noGrp="1"/>
          </p:cNvSpPr>
          <p:nvPr>
            <p:ph idx="1"/>
          </p:nvPr>
        </p:nvSpPr>
        <p:spPr/>
        <p:txBody>
          <a:bodyPr rtlCol="0">
            <a:normAutofit lnSpcReduction="10000"/>
          </a:bodyPr>
          <a:lstStyle/>
          <a:p>
            <a:pPr lvl="0" algn="just">
              <a:lnSpc>
                <a:spcPct val="150000"/>
              </a:lnSpc>
            </a:pPr>
            <a:r>
              <a:rPr lang="tr-TR" dirty="0"/>
              <a:t>Spor Liseleri ve güzel sanatlar liseleri dışındaki eğitim kurumlarında görevli görsel sanatlar, müzik ve beden eğitimi alan öğretmenlerinden daha önce ilgili mevzuatına göre spor liseleri ile güzel sanatlar liselerine atanmış olanlar, ayrıldıkları tarihten itibaren aradan beş yıldan fazla süre geçmemiş olması şartıyla bu eğitim kurumlarını tercih edebileceklerdir. Başvuruda bulunan </a:t>
            </a:r>
            <a:r>
              <a:rPr lang="tr-TR" b="1" dirty="0"/>
              <a:t>öğretmenlerin kadrosunun bulunduğu okul/kurum müdürlüklerinin yapacağı onay işlemlerinde bu hususa dikkat etmeleri gerekmektedir.</a:t>
            </a:r>
            <a:endParaRPr lang="tr-TR" dirty="0"/>
          </a:p>
        </p:txBody>
      </p:sp>
    </p:spTree>
    <p:extLst>
      <p:ext uri="{BB962C8B-B14F-4D97-AF65-F5344CB8AC3E}">
        <p14:creationId xmlns:p14="http://schemas.microsoft.com/office/powerpoint/2010/main" val="115015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Adli ve idari soruşturma sonucu görev yerleri değiştirilenler</a:t>
            </a:r>
            <a:endParaRPr lang="tr" dirty="0"/>
          </a:p>
        </p:txBody>
      </p:sp>
      <p:sp>
        <p:nvSpPr>
          <p:cNvPr id="14" name="İçerik Yer Tutucusu 13"/>
          <p:cNvSpPr>
            <a:spLocks noGrp="1"/>
          </p:cNvSpPr>
          <p:nvPr>
            <p:ph idx="1"/>
          </p:nvPr>
        </p:nvSpPr>
        <p:spPr/>
        <p:txBody>
          <a:bodyPr rtlCol="0">
            <a:normAutofit fontScale="92500"/>
          </a:bodyPr>
          <a:lstStyle/>
          <a:p>
            <a:pPr lvl="0" algn="just">
              <a:lnSpc>
                <a:spcPct val="150000"/>
              </a:lnSpc>
            </a:pPr>
            <a:r>
              <a:rPr lang="tr-TR" dirty="0"/>
              <a:t>İlgi (a) Yönetmeliğin 50. maddesinin (2) fıkrasında; “Sağlık durumu hariç olmak üzere, haklarında yapılan adli ve idari soruşturma sonucunda görev yerleri; il dışına değiştirilenler daha önce görev yaptıkları </a:t>
            </a:r>
            <a:r>
              <a:rPr lang="tr-TR" dirty="0" err="1"/>
              <a:t>il’e</a:t>
            </a:r>
            <a:r>
              <a:rPr lang="tr-TR" dirty="0"/>
              <a:t>, il içinde değiştirilenler daha önce görev yaptıkları ilçeye, ilçe içinde değiştirilenler ise daha önce görev yaptıkları eğitim kurumuna aradan üç yıl geçmeden atanma isteğinde bulunamaz” hükmü gereği, başvuruda bulunan </a:t>
            </a:r>
            <a:r>
              <a:rPr lang="tr-TR" b="1" dirty="0"/>
              <a:t>öğretmenlerin kadrosunun bulunduğu okul/kurum müdürlüklerinin yapacağı onay işlemlerinde bu hüküm dikkate alınması</a:t>
            </a:r>
            <a:r>
              <a:rPr lang="tr-TR" dirty="0"/>
              <a:t> gerekmektedir.</a:t>
            </a:r>
          </a:p>
        </p:txBody>
      </p:sp>
    </p:spTree>
    <p:extLst>
      <p:ext uri="{BB962C8B-B14F-4D97-AF65-F5344CB8AC3E}">
        <p14:creationId xmlns:p14="http://schemas.microsoft.com/office/powerpoint/2010/main" val="35799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smtClean="0"/>
              <a:t>Gerçeğe </a:t>
            </a:r>
            <a:r>
              <a:rPr lang="tr" dirty="0" smtClean="0"/>
              <a:t>aykırı beyan ve zamanında yapılmayan iş ve işlemlerin sorumluluğu</a:t>
            </a:r>
            <a:endParaRPr lang="tr" dirty="0"/>
          </a:p>
        </p:txBody>
      </p:sp>
      <p:sp>
        <p:nvSpPr>
          <p:cNvPr id="14" name="İçerik Yer Tutucusu 13"/>
          <p:cNvSpPr>
            <a:spLocks noGrp="1"/>
          </p:cNvSpPr>
          <p:nvPr>
            <p:ph idx="1"/>
          </p:nvPr>
        </p:nvSpPr>
        <p:spPr/>
        <p:txBody>
          <a:bodyPr rtlCol="0"/>
          <a:lstStyle/>
          <a:p>
            <a:pPr lvl="0" algn="just">
              <a:lnSpc>
                <a:spcPct val="150000"/>
              </a:lnSpc>
            </a:pPr>
            <a:r>
              <a:rPr lang="tr-TR" dirty="0"/>
              <a:t>Gerekli şartları taşımadan, asılsız ve gerçeğe aykırı bilgi ve belgeyle yapılan başvurular geçersiz sayılacaktır. Gerçeğe aykırı beyanda bulunan öğretmenler ile çalışma takviminde belirtilen iş ve işlemleri tam ve zamanında yapmayan </a:t>
            </a:r>
            <a:r>
              <a:rPr lang="tr-TR" b="1" dirty="0">
                <a:solidFill>
                  <a:srgbClr val="FF0000"/>
                </a:solidFill>
              </a:rPr>
              <a:t>okul ve ilçe yöneticileri </a:t>
            </a:r>
            <a:r>
              <a:rPr lang="tr-TR" b="1" dirty="0" err="1">
                <a:solidFill>
                  <a:srgbClr val="FF0000"/>
                </a:solidFill>
              </a:rPr>
              <a:t>müteselsilen</a:t>
            </a:r>
            <a:r>
              <a:rPr lang="tr-TR" b="1" dirty="0">
                <a:solidFill>
                  <a:srgbClr val="FF0000"/>
                </a:solidFill>
              </a:rPr>
              <a:t> sorumludur.</a:t>
            </a:r>
          </a:p>
        </p:txBody>
      </p:sp>
    </p:spTree>
    <p:extLst>
      <p:ext uri="{BB962C8B-B14F-4D97-AF65-F5344CB8AC3E}">
        <p14:creationId xmlns:p14="http://schemas.microsoft.com/office/powerpoint/2010/main" val="45945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smtClean="0"/>
              <a:t>Yer</a:t>
            </a:r>
            <a:r>
              <a:rPr lang="tr" dirty="0" smtClean="0"/>
              <a:t> değiştirmelerde esas alınan mevzuat hükümleri:</a:t>
            </a:r>
            <a:endParaRPr lang="tr" dirty="0"/>
          </a:p>
        </p:txBody>
      </p:sp>
      <p:sp>
        <p:nvSpPr>
          <p:cNvPr id="14" name="İçerik Yer Tutucusu 13"/>
          <p:cNvSpPr>
            <a:spLocks noGrp="1"/>
          </p:cNvSpPr>
          <p:nvPr>
            <p:ph idx="1"/>
          </p:nvPr>
        </p:nvSpPr>
        <p:spPr/>
        <p:txBody>
          <a:bodyPr rtlCol="0">
            <a:normAutofit fontScale="92500" lnSpcReduction="10000"/>
          </a:bodyPr>
          <a:lstStyle/>
          <a:p>
            <a:pPr algn="just">
              <a:lnSpc>
                <a:spcPct val="150000"/>
              </a:lnSpc>
            </a:pPr>
            <a:r>
              <a:rPr lang="tr-TR" dirty="0" smtClean="0"/>
              <a:t>Milli </a:t>
            </a:r>
            <a:r>
              <a:rPr lang="tr-TR" dirty="0"/>
              <a:t>Eğitim Bakanlığı Öğretmen Atama ve Yer Değiştirme Yönetmeliği.</a:t>
            </a:r>
          </a:p>
          <a:p>
            <a:pPr algn="just">
              <a:lnSpc>
                <a:spcPct val="150000"/>
              </a:lnSpc>
            </a:pPr>
            <a:r>
              <a:rPr lang="tr-TR" dirty="0" smtClean="0"/>
              <a:t>Milli </a:t>
            </a:r>
            <a:r>
              <a:rPr lang="tr-TR" dirty="0"/>
              <a:t>Eğitim Bakanlığına Bağlı Okul ve Kurumların Yönetici ve Öğretmenlerinin Norm Kadrolarına İlişkin Yönetmelik.</a:t>
            </a:r>
          </a:p>
          <a:p>
            <a:pPr algn="just">
              <a:lnSpc>
                <a:spcPct val="150000"/>
              </a:lnSpc>
            </a:pPr>
            <a:r>
              <a:rPr lang="tr-TR" dirty="0" smtClean="0"/>
              <a:t>Milli </a:t>
            </a:r>
            <a:r>
              <a:rPr lang="tr-TR" dirty="0"/>
              <a:t>Eğitim Bakanlığı Personel Genel Müdürlüğünün 19/09/2016 tarih, 9853896 sayılı ve 2016/19 sayılı Genelgesi.</a:t>
            </a:r>
          </a:p>
          <a:p>
            <a:pPr algn="just">
              <a:lnSpc>
                <a:spcPct val="150000"/>
              </a:lnSpc>
            </a:pPr>
            <a:r>
              <a:rPr lang="tr-TR" dirty="0" smtClean="0"/>
              <a:t>Milli </a:t>
            </a:r>
            <a:r>
              <a:rPr lang="tr-TR" dirty="0"/>
              <a:t>Eğitim Bakanlığı Talim ve Terbiye Kurulunun 20/02/2014 tarihli ve 9 sayılı Kararı.</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Atamaların iptal edilmeyeceği</a:t>
            </a:r>
            <a:endParaRPr lang="tr" dirty="0"/>
          </a:p>
        </p:txBody>
      </p:sp>
      <p:sp>
        <p:nvSpPr>
          <p:cNvPr id="14" name="İçerik Yer Tutucusu 13"/>
          <p:cNvSpPr>
            <a:spLocks noGrp="1"/>
          </p:cNvSpPr>
          <p:nvPr>
            <p:ph idx="1"/>
          </p:nvPr>
        </p:nvSpPr>
        <p:spPr/>
        <p:txBody>
          <a:bodyPr rtlCol="0"/>
          <a:lstStyle/>
          <a:p>
            <a:pPr lvl="0" algn="just">
              <a:lnSpc>
                <a:spcPct val="150000"/>
              </a:lnSpc>
            </a:pPr>
            <a:r>
              <a:rPr lang="tr-TR" dirty="0"/>
              <a:t>Norm kadro fazlası olan öğretmenlerden ataması yapılanların atamaları iptal edilmeyecektir. Öğretmenlerimizin tercihlerini kullanırken bu hususu göz önünde bulundurmaları gerekmektedir.</a:t>
            </a:r>
          </a:p>
        </p:txBody>
      </p:sp>
    </p:spTree>
    <p:extLst>
      <p:ext uri="{BB962C8B-B14F-4D97-AF65-F5344CB8AC3E}">
        <p14:creationId xmlns:p14="http://schemas.microsoft.com/office/powerpoint/2010/main" val="428219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İl genelinde alanında açık bulunmayan öğretmenler</a:t>
            </a:r>
            <a:endParaRPr lang="tr" dirty="0"/>
          </a:p>
        </p:txBody>
      </p:sp>
      <p:sp>
        <p:nvSpPr>
          <p:cNvPr id="14" name="İçerik Yer Tutucusu 13"/>
          <p:cNvSpPr>
            <a:spLocks noGrp="1"/>
          </p:cNvSpPr>
          <p:nvPr>
            <p:ph idx="1"/>
          </p:nvPr>
        </p:nvSpPr>
        <p:spPr/>
        <p:txBody>
          <a:bodyPr rtlCol="0"/>
          <a:lstStyle/>
          <a:p>
            <a:pPr lvl="0" algn="just">
              <a:lnSpc>
                <a:spcPct val="150000"/>
              </a:lnSpc>
            </a:pPr>
            <a:r>
              <a:rPr lang="tr-TR" dirty="0"/>
              <a:t>Norm kadro fazlası olup, görev yaptığı ilçede ve il genelinde alanında kontenjan bulunmayan öğretmenler, kendi okul/ kurumlarında görev yapmaya devam edeceklerdir.</a:t>
            </a:r>
          </a:p>
        </p:txBody>
      </p:sp>
    </p:spTree>
    <p:extLst>
      <p:ext uri="{BB962C8B-B14F-4D97-AF65-F5344CB8AC3E}">
        <p14:creationId xmlns:p14="http://schemas.microsoft.com/office/powerpoint/2010/main" val="176081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Süreç içerisinde açık kontenjanlara yapılan atamalar</a:t>
            </a:r>
            <a:endParaRPr lang="tr" dirty="0"/>
          </a:p>
        </p:txBody>
      </p:sp>
      <p:sp>
        <p:nvSpPr>
          <p:cNvPr id="14" name="İçerik Yer Tutucusu 13"/>
          <p:cNvSpPr>
            <a:spLocks noGrp="1"/>
          </p:cNvSpPr>
          <p:nvPr>
            <p:ph idx="1"/>
          </p:nvPr>
        </p:nvSpPr>
        <p:spPr/>
        <p:txBody>
          <a:bodyPr rtlCol="0"/>
          <a:lstStyle/>
          <a:p>
            <a:pPr lvl="0" algn="just">
              <a:lnSpc>
                <a:spcPct val="150000"/>
              </a:lnSpc>
            </a:pPr>
            <a:r>
              <a:rPr lang="tr-TR" dirty="0"/>
              <a:t>Norm açığı olarak ilan edilen eğitim kurumlarına yargı kararı, soruşturma, atama iptali, bakanlık ataması vs. nedenlerle atama yapılması durumunda bu eğitim kurumlarına atama yapılmayacaktır. </a:t>
            </a:r>
          </a:p>
        </p:txBody>
      </p:sp>
    </p:spTree>
    <p:extLst>
      <p:ext uri="{BB962C8B-B14F-4D97-AF65-F5344CB8AC3E}">
        <p14:creationId xmlns:p14="http://schemas.microsoft.com/office/powerpoint/2010/main" val="73116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Başvuruda yapılacak işlemler</a:t>
            </a:r>
            <a:endParaRPr lang="tr" dirty="0"/>
          </a:p>
        </p:txBody>
      </p:sp>
      <p:sp>
        <p:nvSpPr>
          <p:cNvPr id="14" name="İçerik Yer Tutucusu 13"/>
          <p:cNvSpPr>
            <a:spLocks noGrp="1"/>
          </p:cNvSpPr>
          <p:nvPr>
            <p:ph idx="1"/>
          </p:nvPr>
        </p:nvSpPr>
        <p:spPr/>
        <p:txBody>
          <a:bodyPr rtlCol="0">
            <a:normAutofit fontScale="70000" lnSpcReduction="20000"/>
          </a:bodyPr>
          <a:lstStyle/>
          <a:p>
            <a:pPr marL="0" lvl="0" indent="0">
              <a:buNone/>
            </a:pPr>
            <a:r>
              <a:rPr lang="tr-TR" dirty="0" smtClean="0"/>
              <a:t>Öğretmenler çalışma takviminde belirtilen süreler içinde;</a:t>
            </a:r>
          </a:p>
          <a:p>
            <a:pPr lvl="0" algn="just">
              <a:lnSpc>
                <a:spcPct val="160000"/>
              </a:lnSpc>
            </a:pPr>
            <a:r>
              <a:rPr lang="tr-TR" dirty="0" smtClean="0"/>
              <a:t>Müdürlüğümüz </a:t>
            </a:r>
            <a:r>
              <a:rPr lang="tr-TR" dirty="0"/>
              <a:t>bilişim sistemleri sayfasından (http://ankara.meb.gov.tr/</a:t>
            </a:r>
            <a:r>
              <a:rPr lang="tr-TR" dirty="0" err="1"/>
              <a:t>ankbis</a:t>
            </a:r>
            <a:r>
              <a:rPr lang="tr-TR" dirty="0"/>
              <a:t>) okul/kurum müdürlüğünün temin edeceği kullanıcı adı ve şifre ile http://ankara.meb.gov.tr/ankbis adresine giriş yaparak, Başvuru İşlemleri Modülünden 2018 Yılı Norm Kadro Fazlası Öğretmenlerin Yer Değiştirme Başvurusu menüsünden elektronik başvuru formunu dolduracaklardır</a:t>
            </a:r>
            <a:r>
              <a:rPr lang="tr-TR" dirty="0" smtClean="0"/>
              <a:t>.</a:t>
            </a:r>
          </a:p>
          <a:p>
            <a:pPr lvl="0" algn="just">
              <a:lnSpc>
                <a:spcPct val="160000"/>
              </a:lnSpc>
            </a:pPr>
            <a:r>
              <a:rPr lang="tr-TR" dirty="0"/>
              <a:t>Başvuru işlemleri tamamlandıktan sonra </a:t>
            </a:r>
            <a:r>
              <a:rPr lang="tr-TR" dirty="0" err="1"/>
              <a:t>ANKBİS’den</a:t>
            </a:r>
            <a:r>
              <a:rPr lang="tr-TR" dirty="0"/>
              <a:t> alınan 3 suret rapor çıktısı sırasıyla, öğretmen-okul/kurum müdürlüğü ve ilçe milli eğitim müdürlüğü tarafından onaylanıp, imzalanacak ve bir suret öğretmen tarafından, bir suret okul/kurum müdürlüğünce ve bir surette ilçe milli eğitim müdürlüğünce muhafaza edilecektir. İstenildiğinde ilçe milli eğitim müdürlüklerince bu belge il milli eğitim müdürlüğüne gönderilecektir.</a:t>
            </a:r>
          </a:p>
        </p:txBody>
      </p:sp>
    </p:spTree>
    <p:extLst>
      <p:ext uri="{BB962C8B-B14F-4D97-AF65-F5344CB8AC3E}">
        <p14:creationId xmlns:p14="http://schemas.microsoft.com/office/powerpoint/2010/main" val="387013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218883" y="431800"/>
            <a:ext cx="9751060" cy="476920"/>
          </a:xfrm>
        </p:spPr>
        <p:txBody>
          <a:bodyPr rtlCol="0">
            <a:normAutofit/>
          </a:bodyPr>
          <a:lstStyle/>
          <a:p>
            <a:pPr algn="ctr" rtl="0"/>
            <a:r>
              <a:rPr lang="tr" sz="2000" b="1" dirty="0" smtClean="0"/>
              <a:t>2018 Yılı Norm Kadro Fazlası Öğretmen Atamaları Çalışma Takvimi</a:t>
            </a:r>
            <a:endParaRPr lang="tr" sz="2000" b="1"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4090133653"/>
              </p:ext>
            </p:extLst>
          </p:nvPr>
        </p:nvGraphicFramePr>
        <p:xfrm>
          <a:off x="765820" y="1052736"/>
          <a:ext cx="10945216" cy="5232400"/>
        </p:xfrm>
        <a:graphic>
          <a:graphicData uri="http://schemas.openxmlformats.org/drawingml/2006/table">
            <a:tbl>
              <a:tblPr firstRow="1" bandRow="1">
                <a:tableStyleId>{5C22544A-7EE6-4342-B048-85BDC9FD1C3A}</a:tableStyleId>
              </a:tblPr>
              <a:tblGrid>
                <a:gridCol w="2101623"/>
                <a:gridCol w="6251305"/>
                <a:gridCol w="2592288"/>
              </a:tblGrid>
              <a:tr h="370840">
                <a:tc gridSpan="2">
                  <a:txBody>
                    <a:bodyPr/>
                    <a:lstStyle/>
                    <a:p>
                      <a:pPr marL="285750" lvl="0" indent="-285750">
                        <a:buFont typeface="Arial" panose="020B0604020202020204" pitchFamily="34" charset="0"/>
                        <a:buChar char="•"/>
                      </a:pPr>
                      <a:r>
                        <a:rPr lang="tr-TR" sz="1800" b="0" kern="1200" dirty="0" smtClean="0">
                          <a:solidFill>
                            <a:schemeClr val="tx1"/>
                          </a:solidFill>
                          <a:effectLst/>
                          <a:latin typeface="+mn-lt"/>
                          <a:ea typeface="+mn-ea"/>
                          <a:cs typeface="+mn-cs"/>
                        </a:rPr>
                        <a:t>MEBBİS modülünden öğretmenlerin ayrılış ve başlama işlemlerinin tamamlanması</a:t>
                      </a:r>
                    </a:p>
                    <a:p>
                      <a:pPr marL="285750" indent="-285750">
                        <a:buFont typeface="Arial" panose="020B0604020202020204" pitchFamily="34" charset="0"/>
                        <a:buChar char="•"/>
                      </a:pPr>
                      <a:r>
                        <a:rPr lang="tr-TR" sz="1800" b="0" kern="1200" dirty="0" smtClean="0">
                          <a:solidFill>
                            <a:schemeClr val="tx1"/>
                          </a:solidFill>
                          <a:effectLst/>
                          <a:latin typeface="+mn-lt"/>
                          <a:ea typeface="+mn-ea"/>
                          <a:cs typeface="+mn-cs"/>
                        </a:rPr>
                        <a:t>ANKBİS modülünde öğretmen bilgilerinin güncellenmesi tamamlanacaktır.</a:t>
                      </a:r>
                      <a:endParaRPr lang="tr-TR" sz="18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defTabSz="914400" rtl="0" eaLnBrk="1" latinLnBrk="0" hangingPunct="1"/>
                      <a:endParaRPr lang="tr-TR"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b="0" kern="1200" dirty="0" smtClean="0">
                          <a:solidFill>
                            <a:schemeClr val="tx1"/>
                          </a:solidFill>
                          <a:effectLst/>
                          <a:latin typeface="+mn-lt"/>
                          <a:ea typeface="+mn-ea"/>
                          <a:cs typeface="+mn-cs"/>
                        </a:rPr>
                        <a:t>26/11/2018 – 30/11/2018</a:t>
                      </a:r>
                      <a:endParaRPr lang="tr-TR" b="0" dirty="0" smtClean="0">
                        <a:solidFill>
                          <a:schemeClr val="tx1"/>
                        </a:solidFill>
                        <a:effectLst/>
                      </a:endParaRPr>
                    </a:p>
                    <a:p>
                      <a:r>
                        <a:rPr lang="tr-TR" sz="1800" b="0" kern="1200" dirty="0" smtClean="0">
                          <a:solidFill>
                            <a:schemeClr val="tx1"/>
                          </a:solidFill>
                          <a:effectLst/>
                          <a:latin typeface="+mn-lt"/>
                          <a:ea typeface="+mn-ea"/>
                          <a:cs typeface="+mn-cs"/>
                        </a:rPr>
                        <a:t>Tarihleri arasında</a:t>
                      </a:r>
                      <a:endParaRPr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a:txBody>
                    <a:bodyPr/>
                    <a:lstStyle/>
                    <a:p>
                      <a:pPr marL="285750" lvl="0" indent="-285750">
                        <a:buFont typeface="Arial" panose="020B0604020202020204" pitchFamily="34" charset="0"/>
                        <a:buChar char="•"/>
                      </a:pPr>
                      <a:r>
                        <a:rPr lang="tr-TR" sz="1800" kern="1200" dirty="0" smtClean="0">
                          <a:solidFill>
                            <a:schemeClr val="dk1"/>
                          </a:solidFill>
                          <a:effectLst/>
                          <a:latin typeface="+mn-lt"/>
                          <a:ea typeface="+mn-ea"/>
                          <a:cs typeface="+mn-cs"/>
                        </a:rPr>
                        <a:t>Okul/kurum müdürlüğünce Norm kadro fazlası öğretmenlerin tespiti, ANKBİS modülüne işlenmesi, ilçe  milli eğitim müdürlüklerince onaylanması işlemi</a:t>
                      </a:r>
                    </a:p>
                    <a:p>
                      <a:pPr marL="285750" indent="-285750">
                        <a:buFont typeface="Arial" panose="020B0604020202020204" pitchFamily="34" charset="0"/>
                        <a:buChar char="•"/>
                      </a:pPr>
                      <a:r>
                        <a:rPr lang="tr-TR" sz="1800" kern="1200" dirty="0" smtClean="0">
                          <a:solidFill>
                            <a:schemeClr val="dk1"/>
                          </a:solidFill>
                          <a:effectLst/>
                          <a:latin typeface="+mn-lt"/>
                          <a:ea typeface="+mn-ea"/>
                          <a:cs typeface="+mn-cs"/>
                        </a:rPr>
                        <a:t>Norm kadro fazlası olduğunun öğretmene tebliğ edilmesi</a:t>
                      </a:r>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03/12/2018 – 05/12/2018 </a:t>
                      </a:r>
                      <a:endParaRPr lang="tr-TR" dirty="0" smtClean="0">
                        <a:effectLst/>
                      </a:endParaRPr>
                    </a:p>
                    <a:p>
                      <a:r>
                        <a:rPr lang="tr-TR" sz="1800" kern="1200" dirty="0" smtClean="0">
                          <a:solidFill>
                            <a:schemeClr val="dk1"/>
                          </a:solidFill>
                          <a:effectLst/>
                          <a:latin typeface="+mn-lt"/>
                          <a:ea typeface="+mn-ea"/>
                          <a:cs typeface="+mn-cs"/>
                        </a:rPr>
                        <a:t>tarihleri arasında</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a:txBody>
                    <a:bodyPr/>
                    <a:lstStyle/>
                    <a:p>
                      <a:r>
                        <a:rPr lang="tr-TR" sz="1800" kern="1200" dirty="0" smtClean="0">
                          <a:solidFill>
                            <a:schemeClr val="dk1"/>
                          </a:solidFill>
                          <a:effectLst/>
                          <a:latin typeface="+mn-lt"/>
                          <a:ea typeface="+mn-ea"/>
                          <a:cs typeface="+mn-cs"/>
                        </a:rPr>
                        <a:t>Engellilik durumuna ait belgelerin İl Milli Eğitim Müdürlüğüne gönderilmesi</a:t>
                      </a:r>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15/12/2018 tarihi mesai bitimine kadar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rowSpan="2">
                  <a:txBody>
                    <a:bodyPr/>
                    <a:lstStyle/>
                    <a:p>
                      <a:r>
                        <a:rPr lang="tr-TR" sz="1800" b="1" kern="1200" dirty="0" smtClean="0">
                          <a:solidFill>
                            <a:schemeClr val="dk1"/>
                          </a:solidFill>
                          <a:effectLst/>
                          <a:latin typeface="+mn-lt"/>
                          <a:ea typeface="+mn-ea"/>
                          <a:cs typeface="+mn-cs"/>
                        </a:rPr>
                        <a:t>1. Aşama Atama (İlçe içi)</a:t>
                      </a:r>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Başvuruların kabul edilmesi ve onaylanması</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10-13 Aralık 2018</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Atamaların yapılması</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14 Aralık 2018</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rowSpan="2">
                  <a:txBody>
                    <a:bodyPr/>
                    <a:lstStyle/>
                    <a:p>
                      <a:r>
                        <a:rPr lang="tr-TR" sz="1800" b="1" kern="1200" dirty="0" smtClean="0">
                          <a:solidFill>
                            <a:schemeClr val="dk1"/>
                          </a:solidFill>
                          <a:effectLst/>
                          <a:latin typeface="+mn-lt"/>
                          <a:ea typeface="+mn-ea"/>
                          <a:cs typeface="+mn-cs"/>
                        </a:rPr>
                        <a:t>2. Aşama Atama (İlçe dışı)</a:t>
                      </a:r>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Başvuruların kabul edilmesi ve onaylanması</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17-20 Aralık 2018</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Atamaların yapılması</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21 Aralık 2018 </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664">
                <a:tc gridSpan="2">
                  <a:txBody>
                    <a:bodyPr/>
                    <a:lstStyle/>
                    <a:p>
                      <a:r>
                        <a:rPr lang="tr-TR" sz="1800" b="1" kern="1200" dirty="0" smtClean="0">
                          <a:solidFill>
                            <a:schemeClr val="dk1"/>
                          </a:solidFill>
                          <a:effectLst/>
                          <a:latin typeface="+mn-lt"/>
                          <a:ea typeface="+mn-ea"/>
                          <a:cs typeface="+mn-cs"/>
                        </a:rPr>
                        <a:t>Resen Atama</a:t>
                      </a:r>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26/12/2018 tarihinden sonra</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a:txBody>
                    <a:bodyPr/>
                    <a:lstStyle/>
                    <a:p>
                      <a:r>
                        <a:rPr lang="tr-TR" sz="1800" kern="1200" dirty="0" smtClean="0">
                          <a:solidFill>
                            <a:schemeClr val="dk1"/>
                          </a:solidFill>
                          <a:effectLst/>
                          <a:latin typeface="+mn-lt"/>
                          <a:ea typeface="+mn-ea"/>
                          <a:cs typeface="+mn-cs"/>
                        </a:rPr>
                        <a:t>Öğretmenlerin ilişik kesme ve yeni görevlerine başlama işlemleri</a:t>
                      </a:r>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tr-TR" sz="1800" kern="1200" dirty="0" smtClean="0">
                          <a:solidFill>
                            <a:schemeClr val="dk1"/>
                          </a:solidFill>
                          <a:effectLst/>
                          <a:latin typeface="+mn-lt"/>
                          <a:ea typeface="+mn-ea"/>
                          <a:cs typeface="+mn-cs"/>
                        </a:rPr>
                        <a:t>21/01/2019-01/02/2019 tarihleri arasında.</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5" name="Metin kutusu 4"/>
          <p:cNvSpPr txBox="1"/>
          <p:nvPr/>
        </p:nvSpPr>
        <p:spPr>
          <a:xfrm>
            <a:off x="765820" y="908720"/>
            <a:ext cx="10945216" cy="5400600"/>
          </a:xfrm>
          <a:prstGeom prst="rect">
            <a:avLst/>
          </a:prstGeom>
          <a:noFill/>
          <a:ln>
            <a:solidFill>
              <a:schemeClr val="accent1"/>
            </a:solidFill>
          </a:ln>
        </p:spPr>
        <p:txBody>
          <a:bodyPr wrap="square" rtlCol="0">
            <a:spAutoFit/>
          </a:bodyPr>
          <a:lstStyle/>
          <a:p>
            <a:endParaRPr lang="tr-TR" dirty="0"/>
          </a:p>
        </p:txBody>
      </p:sp>
    </p:spTree>
    <p:extLst>
      <p:ext uri="{BB962C8B-B14F-4D97-AF65-F5344CB8AC3E}">
        <p14:creationId xmlns:p14="http://schemas.microsoft.com/office/powerpoint/2010/main" val="19059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p:cNvSpPr>
            <a:spLocks noGrp="1"/>
          </p:cNvSpPr>
          <p:nvPr>
            <p:ph idx="1"/>
          </p:nvPr>
        </p:nvSpPr>
        <p:spPr/>
        <p:txBody>
          <a:bodyPr rtlCol="0">
            <a:normAutofit fontScale="92500"/>
          </a:bodyPr>
          <a:lstStyle/>
          <a:p>
            <a:pPr algn="just">
              <a:lnSpc>
                <a:spcPct val="150000"/>
              </a:lnSpc>
            </a:pPr>
            <a:r>
              <a:rPr lang="tr-TR" dirty="0"/>
              <a:t>İlçeniz okul/kurum müdürlüklerince; okul/kurumlarına yeni başlayan veya ayrılan öğretmenlerin başlama ve ayrılma işlemleri MEBBİS Modülü üzerinden tamamlanacaktır</a:t>
            </a:r>
            <a:r>
              <a:rPr lang="tr-TR" dirty="0" smtClean="0"/>
              <a:t>.</a:t>
            </a:r>
          </a:p>
          <a:p>
            <a:pPr algn="just">
              <a:lnSpc>
                <a:spcPct val="150000"/>
              </a:lnSpc>
            </a:pPr>
            <a:r>
              <a:rPr lang="tr-TR" dirty="0"/>
              <a:t>İlçeniz okul/kurum müdürlüklerince; Müdürlüğümüz bilişim sistemleri sayfasından (http://ankara.meb.gov.tr/</a:t>
            </a:r>
            <a:r>
              <a:rPr lang="tr-TR" dirty="0" err="1"/>
              <a:t>ankbis</a:t>
            </a:r>
            <a:r>
              <a:rPr lang="tr-TR" dirty="0"/>
              <a:t>), kadrosu okul/kurumda bulunan öğretmenlerin bilgilerinin güncellenmesi tamamlanacaktır</a:t>
            </a:r>
            <a:r>
              <a:rPr lang="tr-TR" dirty="0" smtClean="0"/>
              <a:t>.</a:t>
            </a:r>
          </a:p>
          <a:p>
            <a:pPr algn="just"/>
            <a:r>
              <a:rPr lang="tr-TR" b="1" dirty="0" smtClean="0"/>
              <a:t>(26/11/2018 – 30/11/2018 tarihleri arasında)</a:t>
            </a:r>
          </a:p>
        </p:txBody>
      </p:sp>
      <p:sp>
        <p:nvSpPr>
          <p:cNvPr id="3" name="Başlık 12"/>
          <p:cNvSpPr>
            <a:spLocks noGrp="1"/>
          </p:cNvSpPr>
          <p:nvPr>
            <p:ph type="title"/>
          </p:nvPr>
        </p:nvSpPr>
        <p:spPr>
          <a:xfrm>
            <a:off x="1218883" y="431800"/>
            <a:ext cx="9751060" cy="1168400"/>
          </a:xfrm>
        </p:spPr>
        <p:txBody>
          <a:bodyPr rtlCol="0"/>
          <a:lstStyle/>
          <a:p>
            <a:pPr rtl="0"/>
            <a:r>
              <a:rPr lang="tr" dirty="0" smtClean="0"/>
              <a:t>Okul/Kurum Müdürlüklerince</a:t>
            </a:r>
            <a:endParaRPr lang="tr" dirty="0"/>
          </a:p>
        </p:txBody>
      </p:sp>
    </p:spTree>
    <p:extLst>
      <p:ext uri="{BB962C8B-B14F-4D97-AF65-F5344CB8AC3E}">
        <p14:creationId xmlns:p14="http://schemas.microsoft.com/office/powerpoint/2010/main" val="34874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Okul/kurum ve İlçe Milli Eğitim Müdürlüklerince</a:t>
            </a:r>
            <a:endParaRPr lang="tr" dirty="0"/>
          </a:p>
        </p:txBody>
      </p:sp>
      <p:sp>
        <p:nvSpPr>
          <p:cNvPr id="14" name="İçerik Yer Tutucusu 13"/>
          <p:cNvSpPr>
            <a:spLocks noGrp="1"/>
          </p:cNvSpPr>
          <p:nvPr>
            <p:ph idx="1"/>
          </p:nvPr>
        </p:nvSpPr>
        <p:spPr>
          <a:xfrm>
            <a:off x="621804" y="1803400"/>
            <a:ext cx="10348139" cy="4267200"/>
          </a:xfrm>
        </p:spPr>
        <p:txBody>
          <a:bodyPr rtlCol="0">
            <a:normAutofit fontScale="92500" lnSpcReduction="10000"/>
          </a:bodyPr>
          <a:lstStyle/>
          <a:p>
            <a:pPr lvl="0" algn="just">
              <a:lnSpc>
                <a:spcPct val="150000"/>
              </a:lnSpc>
            </a:pPr>
            <a:r>
              <a:rPr lang="tr-TR" dirty="0"/>
              <a:t>İlçeniz okul/kurum müdürlüklerince; kadrosu okul/kurumda bulunan öğretmenlerden norm kadro fazlası olanlar tespit edilerek, Müdürlüğümüz bilişim sistemleri sayfasına (http://ankara.meb.gov.tr/</a:t>
            </a:r>
            <a:r>
              <a:rPr lang="tr-TR" dirty="0" err="1"/>
              <a:t>ankbis</a:t>
            </a:r>
            <a:r>
              <a:rPr lang="tr-TR" dirty="0"/>
              <a:t>) norm fazlası oldukları işlenecektir. </a:t>
            </a:r>
          </a:p>
          <a:p>
            <a:pPr algn="just">
              <a:lnSpc>
                <a:spcPct val="150000"/>
              </a:lnSpc>
            </a:pPr>
            <a:r>
              <a:rPr lang="tr-TR" dirty="0"/>
              <a:t>Kadrosu ilçe milli eğitim müdürlükleri emrinde olan norm kadro fazlası öğretmenlerin işlenmesi ve başvurularının onay süreci ilçe milli eğitim müdürlüklerince yapılacaktır</a:t>
            </a:r>
            <a:r>
              <a:rPr lang="tr-TR" dirty="0" smtClean="0"/>
              <a:t>.</a:t>
            </a:r>
          </a:p>
          <a:p>
            <a:pPr algn="just"/>
            <a:r>
              <a:rPr lang="tr-TR" b="1" dirty="0" smtClean="0"/>
              <a:t>(03/12/2018 – 05/12/2018 tarihleri arasında)</a:t>
            </a:r>
            <a:endParaRPr lang="tr" b="1" dirty="0"/>
          </a:p>
        </p:txBody>
      </p:sp>
    </p:spTree>
    <p:extLst>
      <p:ext uri="{BB962C8B-B14F-4D97-AF65-F5344CB8AC3E}">
        <p14:creationId xmlns:p14="http://schemas.microsoft.com/office/powerpoint/2010/main" val="335584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Norm kadro fazlası öğretmen atamalarına dahil edilecekler / edilmeyecekler</a:t>
            </a:r>
            <a:endParaRPr lang="tr" dirty="0"/>
          </a:p>
        </p:txBody>
      </p:sp>
      <p:sp>
        <p:nvSpPr>
          <p:cNvPr id="14" name="İçerik Yer Tutucusu 13"/>
          <p:cNvSpPr>
            <a:spLocks noGrp="1"/>
          </p:cNvSpPr>
          <p:nvPr>
            <p:ph idx="1"/>
          </p:nvPr>
        </p:nvSpPr>
        <p:spPr/>
        <p:txBody>
          <a:bodyPr rtlCol="0">
            <a:normAutofit fontScale="85000" lnSpcReduction="20000"/>
          </a:bodyPr>
          <a:lstStyle/>
          <a:p>
            <a:pPr algn="just">
              <a:lnSpc>
                <a:spcPct val="160000"/>
              </a:lnSpc>
            </a:pPr>
            <a:r>
              <a:rPr lang="tr-TR" dirty="0"/>
              <a:t>Aylıksız izinde bulunan öğretmenlerden; norm kadro fazlası olan öğretmenler sisteme dahil edilecektir. Söz konusu öğretmenlerin başvurularını yapabilmeleri için </a:t>
            </a:r>
            <a:r>
              <a:rPr lang="tr-TR" b="1" dirty="0"/>
              <a:t>tebliğ işlemi ile ilgili tüm sorumluluk okul/kurum müdürlüklerine aittir</a:t>
            </a:r>
            <a:r>
              <a:rPr lang="tr-TR" b="1" dirty="0" smtClean="0"/>
              <a:t>.</a:t>
            </a:r>
          </a:p>
          <a:p>
            <a:pPr algn="just">
              <a:lnSpc>
                <a:spcPct val="160000"/>
              </a:lnSpc>
            </a:pPr>
            <a:r>
              <a:rPr lang="tr-TR" dirty="0"/>
              <a:t>Bakanlık görevlendirmesi ile veya eşinin görevi nedeniyle yurt dışına çıkmış ve bu sebeple aylıksız izin kullandığından dolayı kadrosu ilçe milli eğitim müdürlüklerine aktarılmış olan norm kadro fazlası öğretmenler sisteme dahil </a:t>
            </a:r>
            <a:r>
              <a:rPr lang="tr-TR" b="1" u="sng" dirty="0"/>
              <a:t>edilmeyecektir</a:t>
            </a:r>
            <a:r>
              <a:rPr lang="tr-TR" b="1" u="sng" dirty="0" smtClean="0"/>
              <a:t>.</a:t>
            </a:r>
            <a:r>
              <a:rPr lang="tr-TR" dirty="0" smtClean="0"/>
              <a:t> !!!</a:t>
            </a:r>
          </a:p>
          <a:p>
            <a:pPr marL="271463" indent="0" algn="just">
              <a:lnSpc>
                <a:spcPct val="160000"/>
              </a:lnSpc>
              <a:spcBef>
                <a:spcPts val="0"/>
              </a:spcBef>
              <a:buNone/>
            </a:pPr>
            <a:r>
              <a:rPr lang="tr-TR" dirty="0" smtClean="0"/>
              <a:t>(</a:t>
            </a:r>
            <a:r>
              <a:rPr lang="tr-TR" dirty="0"/>
              <a:t>Atanması halinde; ilişik kesme ve göreve başlama dönemi olan çalışma takviminde belirtilen süreler arasında </a:t>
            </a:r>
            <a:r>
              <a:rPr lang="tr-TR" dirty="0" smtClean="0"/>
              <a:t>(21/01/2019 - 01/02/2019) aylıksız </a:t>
            </a:r>
            <a:r>
              <a:rPr lang="tr-TR" dirty="0"/>
              <a:t>iznini sonlandırıp, göreve başlayacağını beyan ettiği takdirde sisteme dahil edilecektir.)</a:t>
            </a:r>
          </a:p>
          <a:p>
            <a:pPr algn="just"/>
            <a:endParaRPr lang="tr" dirty="0"/>
          </a:p>
        </p:txBody>
      </p:sp>
    </p:spTree>
    <p:extLst>
      <p:ext uri="{BB962C8B-B14F-4D97-AF65-F5344CB8AC3E}">
        <p14:creationId xmlns:p14="http://schemas.microsoft.com/office/powerpoint/2010/main" val="32241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MEBBİS Modülünden kişisel bilgilerin kontrolü</a:t>
            </a:r>
            <a:endParaRPr lang="tr" dirty="0"/>
          </a:p>
        </p:txBody>
      </p:sp>
      <p:sp>
        <p:nvSpPr>
          <p:cNvPr id="14" name="İçerik Yer Tutucusu 13"/>
          <p:cNvSpPr>
            <a:spLocks noGrp="1"/>
          </p:cNvSpPr>
          <p:nvPr>
            <p:ph idx="1"/>
          </p:nvPr>
        </p:nvSpPr>
        <p:spPr/>
        <p:txBody>
          <a:bodyPr rtlCol="0"/>
          <a:lstStyle/>
          <a:p>
            <a:pPr lvl="0" algn="just">
              <a:lnSpc>
                <a:spcPct val="150000"/>
              </a:lnSpc>
            </a:pPr>
            <a:r>
              <a:rPr lang="tr-TR" dirty="0"/>
              <a:t>Öğretmenlerin hizmet puanlarının hesaplanmasında; başvuruların son günü olan 20/12/2018 tarihi esas alınacaktır. Öğretmenler MEBBİS Modülünde bulunan kişisel bilgilerinin (hizmet puanı, zorunlu hizmet durumu, göreve başlama ve ayrılış işlemleri) doğruluğundan bizzat kendileri sorumlu olup; varsa hataların </a:t>
            </a:r>
            <a:r>
              <a:rPr lang="tr-TR" b="1" u="sng" dirty="0"/>
              <a:t>en geç 05/12/2018 tarihi mesai bitimine kadar</a:t>
            </a:r>
            <a:r>
              <a:rPr lang="tr-TR" dirty="0"/>
              <a:t> okul/kurum müdürlüklerince düzeltilmesinin sağlanması ve bilgi girişinin yeniden yapılmasını sağlayacaktır</a:t>
            </a:r>
            <a:r>
              <a:rPr lang="tr-TR" dirty="0" smtClean="0"/>
              <a:t>.</a:t>
            </a:r>
          </a:p>
        </p:txBody>
      </p:sp>
    </p:spTree>
    <p:extLst>
      <p:ext uri="{BB962C8B-B14F-4D97-AF65-F5344CB8AC3E}">
        <p14:creationId xmlns:p14="http://schemas.microsoft.com/office/powerpoint/2010/main" val="309961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Norm kadro fazlası olduğunun öğretmene imza karşılığı tebliği</a:t>
            </a:r>
            <a:endParaRPr lang="tr" dirty="0"/>
          </a:p>
        </p:txBody>
      </p:sp>
      <p:sp>
        <p:nvSpPr>
          <p:cNvPr id="14" name="İçerik Yer Tutucusu 13"/>
          <p:cNvSpPr>
            <a:spLocks noGrp="1"/>
          </p:cNvSpPr>
          <p:nvPr>
            <p:ph idx="1"/>
          </p:nvPr>
        </p:nvSpPr>
        <p:spPr/>
        <p:txBody>
          <a:bodyPr rtlCol="0"/>
          <a:lstStyle/>
          <a:p>
            <a:pPr lvl="0" algn="just">
              <a:lnSpc>
                <a:spcPct val="150000"/>
              </a:lnSpc>
            </a:pPr>
            <a:r>
              <a:rPr lang="tr-TR" dirty="0"/>
              <a:t>Okul/kurum müdürlüğünce norm kadro fazlası olarak Müdürlüğümüz bilişim sistemleri sayfasına (http://ankara.meb.gov.tr/</a:t>
            </a:r>
            <a:r>
              <a:rPr lang="tr-TR" dirty="0" err="1"/>
              <a:t>ankbis</a:t>
            </a:r>
            <a:r>
              <a:rPr lang="tr-TR" dirty="0"/>
              <a:t>) norm kadro fazlası olarak işlenen öğretmenler için ilçe milli eğitim müdürlüğünce yapılacak onay işleminden sonra, “norm kadro fazlası olduğu” öğretmene imza karşılığında tebliğ edilecek </a:t>
            </a:r>
            <a:r>
              <a:rPr lang="tr-TR" b="1" dirty="0"/>
              <a:t>(03/12/2018 – 05/12/2018 tarihleri arasında)</a:t>
            </a:r>
            <a:r>
              <a:rPr lang="tr-TR" dirty="0"/>
              <a:t> ve istenildiğinde gönderilmek üzere okul/kurumda muhafaza edilecektir. </a:t>
            </a:r>
          </a:p>
        </p:txBody>
      </p:sp>
    </p:spTree>
    <p:extLst>
      <p:ext uri="{BB962C8B-B14F-4D97-AF65-F5344CB8AC3E}">
        <p14:creationId xmlns:p14="http://schemas.microsoft.com/office/powerpoint/2010/main" val="143193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DİKKAT !!!</a:t>
            </a:r>
            <a:endParaRPr lang="tr" dirty="0"/>
          </a:p>
        </p:txBody>
      </p:sp>
      <p:sp>
        <p:nvSpPr>
          <p:cNvPr id="14" name="İçerik Yer Tutucusu 13"/>
          <p:cNvSpPr>
            <a:spLocks noGrp="1"/>
          </p:cNvSpPr>
          <p:nvPr>
            <p:ph idx="1"/>
          </p:nvPr>
        </p:nvSpPr>
        <p:spPr/>
        <p:txBody>
          <a:bodyPr rtlCol="0">
            <a:normAutofit lnSpcReduction="10000"/>
          </a:bodyPr>
          <a:lstStyle/>
          <a:p>
            <a:pPr algn="just">
              <a:lnSpc>
                <a:spcPct val="150000"/>
              </a:lnSpc>
            </a:pPr>
            <a:r>
              <a:rPr lang="tr-TR" dirty="0"/>
              <a:t>Okul/kurumlarca Müdürlüğümüz bilişim sistemleri sayfasına (http://ankara.meb.gov.tr/</a:t>
            </a:r>
            <a:r>
              <a:rPr lang="tr-TR" dirty="0" err="1"/>
              <a:t>ankbis</a:t>
            </a:r>
            <a:r>
              <a:rPr lang="tr-TR" dirty="0"/>
              <a:t>) norm kadro fazlası olarak işlenen personel listesinde </a:t>
            </a:r>
            <a:r>
              <a:rPr lang="tr-TR" b="1" dirty="0"/>
              <a:t>başvuru işlemlerinin başladığı 10/12/2018 tarihi itibariyle değişiklik </a:t>
            </a:r>
            <a:r>
              <a:rPr lang="tr-TR" b="1" u="sng" dirty="0"/>
              <a:t>yapılmayacaktır</a:t>
            </a:r>
            <a:r>
              <a:rPr lang="tr-TR" b="1" dirty="0"/>
              <a:t>.</a:t>
            </a:r>
            <a:r>
              <a:rPr lang="tr-TR" dirty="0"/>
              <a:t> Belirtilen tarihten sonra listede değişiklik yapılması ile ilgili talepler dikkate alınmayacaktır. </a:t>
            </a:r>
            <a:r>
              <a:rPr lang="tr-TR" b="1" u="sng" dirty="0"/>
              <a:t>Bu konudaki tüm sorumluluk okul/kurum müdürlüklerinde olup, değişiklik talepleri ile ilgili sorumlu okul/kurum müdürlüğü hakkında idari yönden işlem başlatılacaktır.</a:t>
            </a:r>
            <a:endParaRPr lang="tr" dirty="0"/>
          </a:p>
        </p:txBody>
      </p:sp>
    </p:spTree>
    <p:extLst>
      <p:ext uri="{BB962C8B-B14F-4D97-AF65-F5344CB8AC3E}">
        <p14:creationId xmlns:p14="http://schemas.microsoft.com/office/powerpoint/2010/main" val="296095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dirty="0" smtClean="0"/>
              <a:t>Öğretmen ihtiyacı bulunan okul/kurumların öğretmenlerin tercihine sunulması</a:t>
            </a:r>
            <a:endParaRPr lang="tr" dirty="0"/>
          </a:p>
        </p:txBody>
      </p:sp>
      <p:sp>
        <p:nvSpPr>
          <p:cNvPr id="14" name="İçerik Yer Tutucusu 13"/>
          <p:cNvSpPr>
            <a:spLocks noGrp="1"/>
          </p:cNvSpPr>
          <p:nvPr>
            <p:ph idx="1"/>
          </p:nvPr>
        </p:nvSpPr>
        <p:spPr/>
        <p:txBody>
          <a:bodyPr rtlCol="0"/>
          <a:lstStyle/>
          <a:p>
            <a:pPr algn="just">
              <a:lnSpc>
                <a:spcPct val="150000"/>
              </a:lnSpc>
            </a:pPr>
            <a:r>
              <a:rPr lang="tr-TR" dirty="0"/>
              <a:t>İlimiz dâhilindeki eğitim kurumlarının öğretmen ihtiyaçları MEBBİS Kontenjan Modülünden belirlenerek, çalışma takviminde belirtilen tercih </a:t>
            </a:r>
            <a:r>
              <a:rPr lang="tr-TR" dirty="0" smtClean="0"/>
              <a:t>dönemlerinde (1. tercih: 10/12/2018-13/12/2018 tarihleri arasında; 2. tercih: 17/12/2018-20/12/2018 tarihleri arasında) </a:t>
            </a:r>
            <a:r>
              <a:rPr lang="tr-TR" dirty="0"/>
              <a:t>Müdürlüğümüz bilişim sistemleri sayfasında (http://ankara.meb.gov.tr/</a:t>
            </a:r>
            <a:r>
              <a:rPr lang="tr-TR" dirty="0" err="1"/>
              <a:t>ankbis</a:t>
            </a:r>
            <a:r>
              <a:rPr lang="tr-TR" dirty="0"/>
              <a:t>) öğretmenlerimizin tercihlerine yansıtılacaktır.</a:t>
            </a:r>
            <a:endParaRPr lang="tr" dirty="0"/>
          </a:p>
        </p:txBody>
      </p:sp>
    </p:spTree>
    <p:extLst>
      <p:ext uri="{BB962C8B-B14F-4D97-AF65-F5344CB8AC3E}">
        <p14:creationId xmlns:p14="http://schemas.microsoft.com/office/powerpoint/2010/main" val="400788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taplar Klasik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Klasik kitap eğitim sunusu (geniş ekran)</Template>
  <TotalTime>170</TotalTime>
  <Words>1468</Words>
  <Application>Microsoft Office PowerPoint</Application>
  <PresentationFormat>Özel</PresentationFormat>
  <Paragraphs>88</Paragraphs>
  <Slides>24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24</vt:i4>
      </vt:variant>
    </vt:vector>
  </HeadingPairs>
  <TitlesOfParts>
    <vt:vector size="27" baseType="lpstr">
      <vt:lpstr>Arial</vt:lpstr>
      <vt:lpstr>Constantia</vt:lpstr>
      <vt:lpstr>Kitaplar Klasik 16x9</vt:lpstr>
      <vt:lpstr>2018 YILI NORM KADRO FAZLASI ÖĞRETMENLERİN ATAMASI</vt:lpstr>
      <vt:lpstr>Yer değiştirmelerde esas alınan mevzuat hükümleri:</vt:lpstr>
      <vt:lpstr>Okul/Kurum Müdürlüklerince</vt:lpstr>
      <vt:lpstr>Okul/kurum ve İlçe Milli Eğitim Müdürlüklerince</vt:lpstr>
      <vt:lpstr>Norm kadro fazlası öğretmen atamalarına dahil edilecekler / edilmeyecekler</vt:lpstr>
      <vt:lpstr>MEBBİS Modülünden kişisel bilgilerin kontrolü</vt:lpstr>
      <vt:lpstr>Norm kadro fazlası olduğunun öğretmene imza karşılığı tebliği</vt:lpstr>
      <vt:lpstr>DİKKAT !!!</vt:lpstr>
      <vt:lpstr>Öğretmen ihtiyacı bulunan okul/kurumların öğretmenlerin tercihine sunulması</vt:lpstr>
      <vt:lpstr>Sürecin elektronik ortamda gerçekleştirileceği</vt:lpstr>
      <vt:lpstr>Zorunlu hizmet yükümlüsü öğretmenler</vt:lpstr>
      <vt:lpstr>Atamalar 3 aşamada gerçekleştirilecektir</vt:lpstr>
      <vt:lpstr>Atamalar 3 aşamada gerçekleştirilecektir</vt:lpstr>
      <vt:lpstr>Atamalara esas hizmet puanı</vt:lpstr>
      <vt:lpstr>Engelli olan veya engelli yakını bulunan öğretmenler</vt:lpstr>
      <vt:lpstr>Özel/istisnai durumlar</vt:lpstr>
      <vt:lpstr>Özel/İstisnai durumlar</vt:lpstr>
      <vt:lpstr>Adli ve idari soruşturma sonucu görev yerleri değiştirilenler</vt:lpstr>
      <vt:lpstr>Gerçeğe aykırı beyan ve zamanında yapılmayan iş ve işlemlerin sorumluluğu</vt:lpstr>
      <vt:lpstr>Atamaların iptal edilmeyeceği</vt:lpstr>
      <vt:lpstr>İl genelinde alanında açık bulunmayan öğretmenler</vt:lpstr>
      <vt:lpstr>Süreç içerisinde açık kontenjanlara yapılan atamalar</vt:lpstr>
      <vt:lpstr>Başvuruda yapılacak işlemler</vt:lpstr>
      <vt:lpstr>2018 Yılı Norm Kadro Fazlası Öğretmen Atamaları Çalışma Takvimi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YILI NORM KADRO FAZLASI ÖĞRETMENLERİN ATAMASI</dc:title>
  <dc:creator>Muslum OZ</dc:creator>
  <cp:lastModifiedBy>Muslum OZ</cp:lastModifiedBy>
  <cp:revision>23</cp:revision>
  <dcterms:created xsi:type="dcterms:W3CDTF">2018-11-23T07:49:19Z</dcterms:created>
  <dcterms:modified xsi:type="dcterms:W3CDTF">2018-11-23T11:48:36Z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